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3" r:id="rId1"/>
  </p:sldMasterIdLst>
  <p:notesMasterIdLst>
    <p:notesMasterId r:id="rId42"/>
  </p:notesMasterIdLst>
  <p:handoutMasterIdLst>
    <p:handoutMasterId r:id="rId43"/>
  </p:handoutMasterIdLst>
  <p:sldIdLst>
    <p:sldId id="292" r:id="rId2"/>
    <p:sldId id="599" r:id="rId3"/>
    <p:sldId id="830" r:id="rId4"/>
    <p:sldId id="831" r:id="rId5"/>
    <p:sldId id="823" r:id="rId6"/>
    <p:sldId id="824" r:id="rId7"/>
    <p:sldId id="825" r:id="rId8"/>
    <p:sldId id="829" r:id="rId9"/>
    <p:sldId id="613" r:id="rId10"/>
    <p:sldId id="655" r:id="rId11"/>
    <p:sldId id="657" r:id="rId12"/>
    <p:sldId id="589" r:id="rId13"/>
    <p:sldId id="616" r:id="rId14"/>
    <p:sldId id="590" r:id="rId15"/>
    <p:sldId id="478" r:id="rId16"/>
    <p:sldId id="451" r:id="rId17"/>
    <p:sldId id="653" r:id="rId18"/>
    <p:sldId id="626" r:id="rId19"/>
    <p:sldId id="627" r:id="rId20"/>
    <p:sldId id="813" r:id="rId21"/>
    <p:sldId id="814" r:id="rId22"/>
    <p:sldId id="635" r:id="rId23"/>
    <p:sldId id="638" r:id="rId24"/>
    <p:sldId id="816" r:id="rId25"/>
    <p:sldId id="817" r:id="rId26"/>
    <p:sldId id="658" r:id="rId27"/>
    <p:sldId id="628" r:id="rId28"/>
    <p:sldId id="629" r:id="rId29"/>
    <p:sldId id="810" r:id="rId30"/>
    <p:sldId id="820" r:id="rId31"/>
    <p:sldId id="792" r:id="rId32"/>
    <p:sldId id="822" r:id="rId33"/>
    <p:sldId id="812" r:id="rId34"/>
    <p:sldId id="794" r:id="rId35"/>
    <p:sldId id="795" r:id="rId36"/>
    <p:sldId id="796" r:id="rId37"/>
    <p:sldId id="648" r:id="rId38"/>
    <p:sldId id="805" r:id="rId39"/>
    <p:sldId id="806" r:id="rId40"/>
    <p:sldId id="821" r:id="rId41"/>
  </p:sldIdLst>
  <p:sldSz cx="9144000" cy="6858000" type="letter"/>
  <p:notesSz cx="7315200" cy="9601200"/>
  <p:defaultTextStyle>
    <a:defPPr>
      <a:defRPr lang="en-US"/>
    </a:defPPr>
    <a:lvl1pPr algn="l" rtl="0" eaLnBrk="0" fontAlgn="base" hangingPunct="0">
      <a:spcBef>
        <a:spcPct val="50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1pPr>
    <a:lvl2pPr marL="457200" algn="l" rtl="0" eaLnBrk="0" fontAlgn="base" hangingPunct="0">
      <a:spcBef>
        <a:spcPct val="50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2pPr>
    <a:lvl3pPr marL="914400" algn="l" rtl="0" eaLnBrk="0" fontAlgn="base" hangingPunct="0">
      <a:spcBef>
        <a:spcPct val="50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3pPr>
    <a:lvl4pPr marL="1371600" algn="l" rtl="0" eaLnBrk="0" fontAlgn="base" hangingPunct="0">
      <a:spcBef>
        <a:spcPct val="50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4pPr>
    <a:lvl5pPr marL="1828800" algn="l" rtl="0" eaLnBrk="0" fontAlgn="base" hangingPunct="0">
      <a:spcBef>
        <a:spcPct val="50000"/>
      </a:spcBef>
      <a:spcAft>
        <a:spcPct val="0"/>
      </a:spcAft>
      <a:defRPr sz="2400" b="1" kern="1200">
        <a:solidFill>
          <a:schemeClr val="tx1"/>
        </a:solidFill>
        <a:effectLst>
          <a:outerShdw blurRad="38100" dist="38100" dir="2700000" algn="tl">
            <a:srgbClr val="000000">
              <a:alpha val="43137"/>
            </a:srgbClr>
          </a:outerShdw>
        </a:effectLst>
        <a:latin typeface="Arial" charset="0"/>
        <a:ea typeface="+mn-ea"/>
        <a:cs typeface="+mn-cs"/>
      </a:defRPr>
    </a:lvl5pPr>
    <a:lvl6pPr marL="22860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6pPr>
    <a:lvl7pPr marL="27432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7pPr>
    <a:lvl8pPr marL="32004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8pPr>
    <a:lvl9pPr marL="3657600" algn="l" defTabSz="914400" rtl="0" eaLnBrk="1" latinLnBrk="0" hangingPunct="1">
      <a:defRPr sz="2400" b="1" kern="1200">
        <a:solidFill>
          <a:schemeClr val="tx1"/>
        </a:solidFill>
        <a:effectLst>
          <a:outerShdw blurRad="38100" dist="38100" dir="2700000" algn="tl">
            <a:srgbClr val="000000">
              <a:alpha val="43137"/>
            </a:srgbClr>
          </a:outerShdw>
        </a:effectLst>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884" userDrawn="1">
          <p15:clr>
            <a:srgbClr val="A4A3A4"/>
          </p15:clr>
        </p15:guide>
      </p15:sldGuideLst>
    </p:ext>
    <p:ext uri="{2D200454-40CA-4A62-9FC3-DE9A4176ACB9}">
      <p15:notesGuideLst xmlns:p15="http://schemas.microsoft.com/office/powerpoint/2012/main">
        <p15:guide id="1" orient="horz" pos="2259">
          <p15:clr>
            <a:srgbClr val="A4A3A4"/>
          </p15:clr>
        </p15:guide>
        <p15:guide id="2" pos="3072">
          <p15:clr>
            <a:srgbClr val="A4A3A4"/>
          </p15:clr>
        </p15:guide>
        <p15:guide id="3" pos="23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clrMode="bw" scaleToFitPaper="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0C0"/>
    <a:srgbClr val="001F64"/>
    <a:srgbClr val="021344"/>
    <a:srgbClr val="618FFD"/>
    <a:srgbClr val="FFFFFF"/>
    <a:srgbClr val="021856"/>
    <a:srgbClr val="001F5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3" autoAdjust="0"/>
    <p:restoredTop sz="95909" autoAdjust="0"/>
  </p:normalViewPr>
  <p:slideViewPr>
    <p:cSldViewPr snapToGrid="0">
      <p:cViewPr varScale="1">
        <p:scale>
          <a:sx n="128" d="100"/>
          <a:sy n="128" d="100"/>
        </p:scale>
        <p:origin x="2280" y="176"/>
      </p:cViewPr>
      <p:guideLst>
        <p:guide orient="horz" pos="2160"/>
        <p:guide pos="2880"/>
        <p:guide orient="horz" pos="3884"/>
      </p:guideLst>
    </p:cSldViewPr>
  </p:slideViewPr>
  <p:outlineViewPr>
    <p:cViewPr>
      <p:scale>
        <a:sx n="25" d="100"/>
        <a:sy n="25" d="100"/>
      </p:scale>
      <p:origin x="0" y="-259"/>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 d="1"/>
        <a:sy n="1" d="1"/>
      </p:scale>
      <p:origin x="0" y="-12344"/>
    </p:cViewPr>
  </p:sorterViewPr>
  <p:notesViewPr>
    <p:cSldViewPr snapToGrid="0">
      <p:cViewPr varScale="1">
        <p:scale>
          <a:sx n="71" d="100"/>
          <a:sy n="71" d="100"/>
        </p:scale>
        <p:origin x="3012" y="60"/>
      </p:cViewPr>
      <p:guideLst>
        <p:guide orient="horz" pos="2259"/>
        <p:guide pos="3072"/>
        <p:guide pos="230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slide" Target="slides/slide15.xml"/><Relationship Id="rId1" Type="http://schemas.openxmlformats.org/officeDocument/2006/relationships/slide" Target="slides/slide1.xml"/><Relationship Id="rId5" Type="http://schemas.openxmlformats.org/officeDocument/2006/relationships/slide" Target="slides/slide19.xml"/><Relationship Id="rId4"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08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4"/>
          <p:cNvSpPr>
            <a:spLocks noGrp="1" noRot="1" noChangeAspect="1" noChangeArrowheads="1" noTextEdit="1"/>
          </p:cNvSpPr>
          <p:nvPr>
            <p:ph type="sldImg" idx="2"/>
          </p:nvPr>
        </p:nvSpPr>
        <p:spPr bwMode="auto">
          <a:xfrm>
            <a:off x="252559" y="267498"/>
            <a:ext cx="6852576" cy="5139433"/>
          </a:xfrm>
          <a:prstGeom prst="rect">
            <a:avLst/>
          </a:prstGeom>
          <a:noFill/>
          <a:ln w="9525">
            <a:solidFill>
              <a:srgbClr val="000000"/>
            </a:solidFill>
            <a:miter lim="800000"/>
            <a:headEnd/>
            <a:tailEnd/>
          </a:ln>
        </p:spPr>
      </p:sp>
      <p:sp>
        <p:nvSpPr>
          <p:cNvPr id="10" name="Rectangle 7"/>
          <p:cNvSpPr>
            <a:spLocks noGrp="1" noChangeArrowheads="1"/>
          </p:cNvSpPr>
          <p:nvPr>
            <p:ph type="sldNum" sz="quarter" idx="5"/>
          </p:nvPr>
        </p:nvSpPr>
        <p:spPr bwMode="auto">
          <a:xfrm>
            <a:off x="4027501" y="9065745"/>
            <a:ext cx="3043238" cy="465138"/>
          </a:xfrm>
          <a:prstGeom prst="rect">
            <a:avLst/>
          </a:prstGeom>
          <a:noFill/>
          <a:ln w="9525">
            <a:noFill/>
            <a:miter lim="800000"/>
            <a:headEnd/>
            <a:tailEnd/>
          </a:ln>
          <a:effectLst/>
        </p:spPr>
        <p:txBody>
          <a:bodyPr vert="horz" wrap="square" lIns="93317" tIns="46659" rIns="93317" bIns="46659" numCol="1" anchor="b" anchorCtr="0" compatLnSpc="1">
            <a:prstTxWarp prst="textNoShape">
              <a:avLst/>
            </a:prstTxWarp>
          </a:bodyPr>
          <a:lstStyle>
            <a:lvl1pPr algn="r" defTabSz="933261">
              <a:defRPr sz="1200" b="0">
                <a:effectLst/>
              </a:defRPr>
            </a:lvl1pPr>
          </a:lstStyle>
          <a:p>
            <a:pPr>
              <a:defRPr/>
            </a:pPr>
            <a:fld id="{B5AAD2D1-61E3-437E-A834-9D9388187369}" type="slidenum">
              <a:rPr lang="en-US" smtClean="0"/>
              <a:pPr>
                <a:defRPr/>
              </a:pPr>
              <a:t>‹#›</a:t>
            </a:fld>
            <a:endParaRPr lang="en-US" dirty="0"/>
          </a:p>
        </p:txBody>
      </p:sp>
      <p:grpSp>
        <p:nvGrpSpPr>
          <p:cNvPr id="11" name="Group 10"/>
          <p:cNvGrpSpPr/>
          <p:nvPr/>
        </p:nvGrpSpPr>
        <p:grpSpPr>
          <a:xfrm>
            <a:off x="301987" y="5878814"/>
            <a:ext cx="6684662" cy="3346667"/>
            <a:chOff x="137243" y="5655444"/>
            <a:chExt cx="7040715" cy="3346667"/>
          </a:xfrm>
        </p:grpSpPr>
        <p:sp>
          <p:nvSpPr>
            <p:cNvPr id="12" name="Line 3"/>
            <p:cNvSpPr>
              <a:spLocks noChangeShapeType="1"/>
            </p:cNvSpPr>
            <p:nvPr/>
          </p:nvSpPr>
          <p:spPr bwMode="auto">
            <a:xfrm>
              <a:off x="137243" y="565544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3" name="Line 4"/>
            <p:cNvSpPr>
              <a:spLocks noChangeShapeType="1"/>
            </p:cNvSpPr>
            <p:nvPr/>
          </p:nvSpPr>
          <p:spPr bwMode="auto">
            <a:xfrm>
              <a:off x="137243" y="6122079"/>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4" name="Line 5"/>
            <p:cNvSpPr>
              <a:spLocks noChangeShapeType="1"/>
            </p:cNvSpPr>
            <p:nvPr/>
          </p:nvSpPr>
          <p:spPr bwMode="auto">
            <a:xfrm>
              <a:off x="137243" y="6593625"/>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5" name="Line 6"/>
            <p:cNvSpPr>
              <a:spLocks noChangeShapeType="1"/>
            </p:cNvSpPr>
            <p:nvPr/>
          </p:nvSpPr>
          <p:spPr bwMode="auto">
            <a:xfrm>
              <a:off x="137243" y="709300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6" name="Line 7"/>
            <p:cNvSpPr>
              <a:spLocks noChangeShapeType="1"/>
            </p:cNvSpPr>
            <p:nvPr/>
          </p:nvSpPr>
          <p:spPr bwMode="auto">
            <a:xfrm>
              <a:off x="137243" y="7561276"/>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7" name="Line 8"/>
            <p:cNvSpPr>
              <a:spLocks noChangeShapeType="1"/>
            </p:cNvSpPr>
            <p:nvPr/>
          </p:nvSpPr>
          <p:spPr bwMode="auto">
            <a:xfrm>
              <a:off x="137243" y="8029547"/>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8" name="Line 9"/>
            <p:cNvSpPr>
              <a:spLocks noChangeShapeType="1"/>
            </p:cNvSpPr>
            <p:nvPr/>
          </p:nvSpPr>
          <p:spPr bwMode="auto">
            <a:xfrm>
              <a:off x="137243" y="8532203"/>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19" name="Line 10"/>
            <p:cNvSpPr>
              <a:spLocks noChangeShapeType="1"/>
            </p:cNvSpPr>
            <p:nvPr/>
          </p:nvSpPr>
          <p:spPr bwMode="auto">
            <a:xfrm>
              <a:off x="137243" y="9002111"/>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grpSp>
    </p:spTree>
    <p:extLst>
      <p:ext uri="{BB962C8B-B14F-4D97-AF65-F5344CB8AC3E}">
        <p14:creationId xmlns:p14="http://schemas.microsoft.com/office/powerpoint/2010/main" val="9001808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a:t>
            </a:fld>
            <a:endParaRPr lang="en-US"/>
          </a:p>
        </p:txBody>
      </p:sp>
    </p:spTree>
    <p:extLst>
      <p:ext uri="{BB962C8B-B14F-4D97-AF65-F5344CB8AC3E}">
        <p14:creationId xmlns:p14="http://schemas.microsoft.com/office/powerpoint/2010/main" val="3473850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23</a:t>
            </a:fld>
            <a:endParaRPr lang="en-US" dirty="0"/>
          </a:p>
        </p:txBody>
      </p:sp>
    </p:spTree>
    <p:extLst>
      <p:ext uri="{BB962C8B-B14F-4D97-AF65-F5344CB8AC3E}">
        <p14:creationId xmlns:p14="http://schemas.microsoft.com/office/powerpoint/2010/main" val="660849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26</a:t>
            </a:fld>
            <a:endParaRPr lang="en-US" dirty="0"/>
          </a:p>
        </p:txBody>
      </p:sp>
    </p:spTree>
    <p:extLst>
      <p:ext uri="{BB962C8B-B14F-4D97-AF65-F5344CB8AC3E}">
        <p14:creationId xmlns:p14="http://schemas.microsoft.com/office/powerpoint/2010/main" val="137225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28</a:t>
            </a:fld>
            <a:endParaRPr lang="en-US" dirty="0"/>
          </a:p>
        </p:txBody>
      </p:sp>
    </p:spTree>
    <p:extLst>
      <p:ext uri="{BB962C8B-B14F-4D97-AF65-F5344CB8AC3E}">
        <p14:creationId xmlns:p14="http://schemas.microsoft.com/office/powerpoint/2010/main" val="227196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0125" y="533400"/>
            <a:ext cx="4800600" cy="3600450"/>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Tree>
    <p:extLst>
      <p:ext uri="{BB962C8B-B14F-4D97-AF65-F5344CB8AC3E}">
        <p14:creationId xmlns:p14="http://schemas.microsoft.com/office/powerpoint/2010/main" val="3050881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fld id="{DFBEEA01-3906-364E-914D-EC62EBF850DA}" type="slidenum">
              <a:rPr lang="en-US" smtClean="0"/>
              <a:t>8</a:t>
            </a:fld>
            <a:endParaRPr lang="en-US"/>
          </a:p>
        </p:txBody>
      </p:sp>
    </p:spTree>
    <p:extLst>
      <p:ext uri="{BB962C8B-B14F-4D97-AF65-F5344CB8AC3E}">
        <p14:creationId xmlns:p14="http://schemas.microsoft.com/office/powerpoint/2010/main" val="1434030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12</a:t>
            </a:fld>
            <a:endParaRPr lang="en-US" dirty="0"/>
          </a:p>
        </p:txBody>
      </p:sp>
    </p:spTree>
    <p:extLst>
      <p:ext uri="{BB962C8B-B14F-4D97-AF65-F5344CB8AC3E}">
        <p14:creationId xmlns:p14="http://schemas.microsoft.com/office/powerpoint/2010/main" val="124242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23957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2413" y="268288"/>
            <a:ext cx="6853237" cy="5138737"/>
          </a:xfrm>
        </p:spPr>
      </p:sp>
      <p:sp>
        <p:nvSpPr>
          <p:cNvPr id="3" name="Notes Placeholder 2"/>
          <p:cNvSpPr>
            <a:spLocks noGrp="1"/>
          </p:cNvSpPr>
          <p:nvPr>
            <p:ph type="body" idx="1"/>
          </p:nvPr>
        </p:nvSpPr>
        <p:spPr>
          <a:xfrm>
            <a:off x="731838" y="4560888"/>
            <a:ext cx="5851525" cy="4319587"/>
          </a:xfrm>
          <a:prstGeom prst="rect">
            <a:avLst/>
          </a:prstGeom>
        </p:spPr>
        <p:txBody>
          <a:bodyPr/>
          <a:lstStyle/>
          <a:p>
            <a:endParaRPr lang="en-US" dirty="0"/>
          </a:p>
        </p:txBody>
      </p:sp>
      <p:sp>
        <p:nvSpPr>
          <p:cNvPr id="4" name="Slide Number Placeholder 3"/>
          <p:cNvSpPr>
            <a:spLocks noGrp="1"/>
          </p:cNvSpPr>
          <p:nvPr>
            <p:ph type="sldNum" sz="quarter" idx="10"/>
          </p:nvPr>
        </p:nvSpPr>
        <p:spPr>
          <a:xfrm>
            <a:off x="4027501" y="9065745"/>
            <a:ext cx="3043238" cy="465138"/>
          </a:xfrm>
          <a:prstGeom prst="rect">
            <a:avLst/>
          </a:prstGeom>
        </p:spPr>
        <p:txBody>
          <a:bodyPr/>
          <a:lstStyle/>
          <a:p>
            <a:pPr>
              <a:defRPr/>
            </a:pPr>
            <a:fld id="{B5AAD2D1-61E3-437E-A834-9D9388187369}" type="slidenum">
              <a:rPr lang="en-US" smtClean="0"/>
              <a:pPr>
                <a:defRPr/>
              </a:pPr>
              <a:t>15</a:t>
            </a:fld>
            <a:endParaRPr lang="en-US" dirty="0"/>
          </a:p>
        </p:txBody>
      </p:sp>
    </p:spTree>
    <p:extLst>
      <p:ext uri="{BB962C8B-B14F-4D97-AF65-F5344CB8AC3E}">
        <p14:creationId xmlns:p14="http://schemas.microsoft.com/office/powerpoint/2010/main" val="3545373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fld id="{73DACB0B-745C-4166-AB0E-8C7996A18160}" type="slidenum">
              <a:rPr lang="en-US" smtClean="0"/>
              <a:pPr/>
              <a:t>16</a:t>
            </a:fld>
            <a:endParaRPr lang="en-US"/>
          </a:p>
        </p:txBody>
      </p:sp>
      <p:sp>
        <p:nvSpPr>
          <p:cNvPr id="3" name="Slide Image Placeholder 2"/>
          <p:cNvSpPr>
            <a:spLocks noGrp="1" noRot="1" noChangeAspect="1"/>
          </p:cNvSpPr>
          <p:nvPr>
            <p:ph type="sldImg"/>
          </p:nvPr>
        </p:nvSpPr>
        <p:spPr>
          <a:xfrm>
            <a:off x="252413" y="268288"/>
            <a:ext cx="6853237" cy="5138737"/>
          </a:xfrm>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578654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fld id="{73DACB0B-745C-4166-AB0E-8C7996A18160}" type="slidenum">
              <a:rPr lang="en-US" smtClean="0"/>
              <a:pPr/>
              <a:t>18</a:t>
            </a:fld>
            <a:endParaRPr lang="en-US"/>
          </a:p>
        </p:txBody>
      </p:sp>
      <p:sp>
        <p:nvSpPr>
          <p:cNvPr id="3" name="Slide Image Placeholder 2"/>
          <p:cNvSpPr>
            <a:spLocks noGrp="1" noRot="1" noChangeAspect="1"/>
          </p:cNvSpPr>
          <p:nvPr>
            <p:ph type="sldImg"/>
          </p:nvPr>
        </p:nvSpPr>
        <p:spPr>
          <a:xfrm>
            <a:off x="252413" y="268288"/>
            <a:ext cx="6853237" cy="5138737"/>
          </a:xfrm>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154314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fld id="{73DACB0B-745C-4166-AB0E-8C7996A18160}" type="slidenum">
              <a:rPr lang="en-US" smtClean="0"/>
              <a:pPr/>
              <a:t>19</a:t>
            </a:fld>
            <a:endParaRPr lang="en-US"/>
          </a:p>
        </p:txBody>
      </p:sp>
      <p:sp>
        <p:nvSpPr>
          <p:cNvPr id="3" name="Slide Image Placeholder 2"/>
          <p:cNvSpPr>
            <a:spLocks noGrp="1" noRot="1" noChangeAspect="1"/>
          </p:cNvSpPr>
          <p:nvPr>
            <p:ph type="sldImg"/>
          </p:nvPr>
        </p:nvSpPr>
        <p:spPr>
          <a:xfrm>
            <a:off x="252413" y="268288"/>
            <a:ext cx="6853237" cy="5138737"/>
          </a:xfrm>
        </p:spPr>
      </p:sp>
      <p:sp>
        <p:nvSpPr>
          <p:cNvPr id="4" name="Notes Placeholder 3"/>
          <p:cNvSpPr>
            <a:spLocks noGrp="1"/>
          </p:cNvSpPr>
          <p:nvPr>
            <p:ph type="body" idx="1"/>
          </p:nvPr>
        </p:nvSpPr>
        <p:spPr>
          <a:xfrm>
            <a:off x="731838" y="4560888"/>
            <a:ext cx="5851525" cy="4319587"/>
          </a:xfrm>
          <a:prstGeom prst="rect">
            <a:avLst/>
          </a:prstGeom>
        </p:spPr>
        <p:txBody>
          <a:bodyPr/>
          <a:lstStyle/>
          <a:p>
            <a:endParaRPr lang="en-US"/>
          </a:p>
        </p:txBody>
      </p:sp>
    </p:spTree>
    <p:extLst>
      <p:ext uri="{BB962C8B-B14F-4D97-AF65-F5344CB8AC3E}">
        <p14:creationId xmlns:p14="http://schemas.microsoft.com/office/powerpoint/2010/main" val="401235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a:t>CLICK TO EDIT SESSION TITLE</a:t>
            </a:r>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Program Name                                                                            Date (e.g. July 1 to July 9, 2011)                                  Speaker/Faculty Name</a:t>
            </a:r>
          </a:p>
        </p:txBody>
      </p:sp>
    </p:spTree>
    <p:extLst>
      <p:ext uri="{BB962C8B-B14F-4D97-AF65-F5344CB8AC3E}">
        <p14:creationId xmlns:p14="http://schemas.microsoft.com/office/powerpoint/2010/main" val="2885337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9954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1780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Title Slide">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0831" y="1414948"/>
            <a:ext cx="7546228" cy="1375834"/>
          </a:xfrm>
        </p:spPr>
        <p:txBody>
          <a:bodyPr lIns="0" rIns="0" anchor="b" anchorCtr="0"/>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820831" y="2790782"/>
            <a:ext cx="7546228" cy="731170"/>
          </a:xfrm>
        </p:spPr>
        <p:txBody>
          <a:bodyPr lIns="0" rIns="0">
            <a:normAutofit/>
          </a:bodyPr>
          <a:lstStyle>
            <a:lvl1pPr marL="0" indent="0" algn="l">
              <a:buNone/>
              <a:defRPr sz="240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Content Placeholder 10"/>
          <p:cNvSpPr>
            <a:spLocks noGrp="1"/>
          </p:cNvSpPr>
          <p:nvPr>
            <p:ph sz="quarter" idx="13"/>
          </p:nvPr>
        </p:nvSpPr>
        <p:spPr>
          <a:xfrm>
            <a:off x="820831" y="3741268"/>
            <a:ext cx="1373717" cy="430887"/>
          </a:xfrm>
          <a:noFill/>
        </p:spPr>
        <p:txBody>
          <a:bodyPr wrap="square" lIns="0" tIns="0" rIns="0" bIns="0">
            <a:spAutoFit/>
          </a:bodyPr>
          <a:lstStyle>
            <a:lvl1pPr marL="0" indent="0" algn="l">
              <a:buFontTx/>
              <a:buNone/>
              <a:defRPr sz="1400" b="1" i="0" baseline="0">
                <a:solidFill>
                  <a:schemeClr val="tx2">
                    <a:lumMod val="50000"/>
                  </a:schemeClr>
                </a:solidFill>
              </a:defRPr>
            </a:lvl1pPr>
            <a:lvl2pPr marL="457200" indent="0" algn="ctr">
              <a:buFontTx/>
              <a:buNone/>
              <a:defRPr sz="1400" b="1" i="0" baseline="0">
                <a:solidFill>
                  <a:schemeClr val="tx2">
                    <a:lumMod val="50000"/>
                  </a:schemeClr>
                </a:solidFill>
              </a:defRPr>
            </a:lvl2pPr>
            <a:lvl3pPr marL="914400" indent="0" algn="ctr">
              <a:buFontTx/>
              <a:buNone/>
              <a:defRPr sz="1400" b="1" i="0" baseline="0">
                <a:solidFill>
                  <a:schemeClr val="tx2">
                    <a:lumMod val="50000"/>
                  </a:schemeClr>
                </a:solidFill>
              </a:defRPr>
            </a:lvl3pPr>
            <a:lvl4pPr marL="1371600" indent="0" algn="ctr">
              <a:buFontTx/>
              <a:buNone/>
              <a:defRPr sz="1400" b="1" i="0" baseline="0">
                <a:solidFill>
                  <a:schemeClr val="tx2">
                    <a:lumMod val="50000"/>
                  </a:schemeClr>
                </a:solidFill>
              </a:defRPr>
            </a:lvl4pPr>
            <a:lvl5pPr marL="1828800" indent="0" algn="ctr">
              <a:buFontTx/>
              <a:buNone/>
              <a:defRPr sz="1400" b="1" i="0" baseline="0">
                <a:solidFill>
                  <a:schemeClr val="tx2">
                    <a:lumMod val="50000"/>
                  </a:schemeClr>
                </a:solidFill>
              </a:defRPr>
            </a:lvl5pPr>
          </a:lstStyle>
          <a:p>
            <a:pPr lvl="0"/>
            <a:r>
              <a:rPr lang="en-US"/>
              <a:t>Click to edit Master text styles</a:t>
            </a:r>
          </a:p>
        </p:txBody>
      </p:sp>
    </p:spTree>
    <p:extLst>
      <p:ext uri="{BB962C8B-B14F-4D97-AF65-F5344CB8AC3E}">
        <p14:creationId xmlns:p14="http://schemas.microsoft.com/office/powerpoint/2010/main" val="3116055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lid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a:t>CLICK TO EDIT SESSION TITLE</a:t>
            </a:r>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Program Name                                                                            Date (e.g. July 1 to July 9, 2011)                                  Speaker/Faculty Name</a:t>
            </a:r>
          </a:p>
        </p:txBody>
      </p:sp>
    </p:spTree>
    <p:extLst>
      <p:ext uri="{BB962C8B-B14F-4D97-AF65-F5344CB8AC3E}">
        <p14:creationId xmlns:p14="http://schemas.microsoft.com/office/powerpoint/2010/main" val="1729444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772003"/>
            <a:ext cx="8445500" cy="55334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slide title</a:t>
            </a:r>
            <a:endParaRPr lang="en-CA" dirty="0"/>
          </a:p>
        </p:txBody>
      </p:sp>
    </p:spTree>
    <p:extLst>
      <p:ext uri="{BB962C8B-B14F-4D97-AF65-F5344CB8AC3E}">
        <p14:creationId xmlns:p14="http://schemas.microsoft.com/office/powerpoint/2010/main" val="120523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378240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6715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063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5386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dirty="0"/>
              <a:t>Click icon to add clip art</a:t>
            </a:r>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a:t>Click to edit Master text styles</a:t>
            </a:r>
          </a:p>
        </p:txBody>
      </p:sp>
    </p:spTree>
    <p:extLst>
      <p:ext uri="{BB962C8B-B14F-4D97-AF65-F5344CB8AC3E}">
        <p14:creationId xmlns:p14="http://schemas.microsoft.com/office/powerpoint/2010/main" val="320955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50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011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a:t>Click to edit slide title</a:t>
            </a:r>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659653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mailto:jw171@queensu.c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mailto:jue.wang@queensu.ca"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3"/>
          <p:cNvSpPr>
            <a:spLocks noGrp="1" noChangeArrowheads="1"/>
          </p:cNvSpPr>
          <p:nvPr>
            <p:ph type="ctrTitle"/>
          </p:nvPr>
        </p:nvSpPr>
        <p:spPr>
          <a:xfrm>
            <a:off x="820831" y="2059190"/>
            <a:ext cx="7546228" cy="1375834"/>
          </a:xfrm>
        </p:spPr>
        <p:txBody>
          <a:bodyPr>
            <a:normAutofit fontScale="90000"/>
          </a:bodyPr>
          <a:lstStyle/>
          <a:p>
            <a:pPr>
              <a:spcBef>
                <a:spcPts val="1200"/>
              </a:spcBef>
            </a:pPr>
            <a:r>
              <a:rPr lang="en-US" sz="3200" dirty="0"/>
              <a:t>MMA 867</a:t>
            </a:r>
            <a:br>
              <a:rPr lang="en-US" sz="3200" dirty="0"/>
            </a:br>
            <a:r>
              <a:rPr lang="en-US" sz="3200" dirty="0"/>
              <a:t>Predictive Modeling</a:t>
            </a:r>
            <a:br>
              <a:rPr lang="en-US" sz="3200" dirty="0"/>
            </a:br>
            <a:br>
              <a:rPr lang="en-US" sz="3200" dirty="0"/>
            </a:br>
            <a:r>
              <a:rPr lang="en-US" sz="3200" dirty="0"/>
              <a:t>Introduction</a:t>
            </a:r>
            <a:endParaRPr lang="en-CA" sz="3200" dirty="0"/>
          </a:p>
        </p:txBody>
      </p:sp>
      <p:sp>
        <p:nvSpPr>
          <p:cNvPr id="7" name="Subtitle 4"/>
          <p:cNvSpPr>
            <a:spLocks noGrp="1"/>
          </p:cNvSpPr>
          <p:nvPr>
            <p:ph type="subTitle" idx="1"/>
          </p:nvPr>
        </p:nvSpPr>
        <p:spPr>
          <a:xfrm>
            <a:off x="820831" y="3317793"/>
            <a:ext cx="7567594" cy="1200329"/>
          </a:xfrm>
        </p:spPr>
        <p:txBody>
          <a:bodyPr rtlCol="0">
            <a:noAutofit/>
          </a:bodyPr>
          <a:lstStyle/>
          <a:p>
            <a:pPr eaLnBrk="1" fontAlgn="auto" hangingPunct="1">
              <a:spcAft>
                <a:spcPts val="0"/>
              </a:spcAft>
              <a:buFont typeface="Arial"/>
              <a:buNone/>
              <a:defRPr/>
            </a:pPr>
            <a:br>
              <a:rPr lang="en-CA" dirty="0"/>
            </a:br>
            <a:br>
              <a:rPr lang="en-CA" dirty="0"/>
            </a:br>
            <a:r>
              <a:rPr lang="en-CA" dirty="0"/>
              <a:t>Jue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20031-1E40-2A4A-AED0-333973FC902D}"/>
              </a:ext>
            </a:extLst>
          </p:cNvPr>
          <p:cNvSpPr>
            <a:spLocks noGrp="1"/>
          </p:cNvSpPr>
          <p:nvPr>
            <p:ph type="title"/>
          </p:nvPr>
        </p:nvSpPr>
        <p:spPr/>
        <p:txBody>
          <a:bodyPr/>
          <a:lstStyle/>
          <a:p>
            <a:r>
              <a:rPr lang="en-CA" dirty="0" err="1"/>
              <a:t>Youyang</a:t>
            </a:r>
            <a:r>
              <a:rPr lang="en-CA" dirty="0"/>
              <a:t> Gu Model</a:t>
            </a:r>
            <a:endParaRPr lang="en-US" dirty="0"/>
          </a:p>
        </p:txBody>
      </p:sp>
      <p:pic>
        <p:nvPicPr>
          <p:cNvPr id="5" name="Picture 4" descr="Graphical user interface, website&#10;&#10;Description automatically generated">
            <a:extLst>
              <a:ext uri="{FF2B5EF4-FFF2-40B4-BE49-F238E27FC236}">
                <a16:creationId xmlns:a16="http://schemas.microsoft.com/office/drawing/2014/main" id="{62EADB12-8F06-5B42-B332-5C76A299215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1929" y="1047693"/>
            <a:ext cx="3930457" cy="5545614"/>
          </a:xfrm>
          <a:prstGeom prst="rect">
            <a:avLst/>
          </a:prstGeom>
        </p:spPr>
      </p:pic>
      <p:sp>
        <p:nvSpPr>
          <p:cNvPr id="7" name="Rectangle 6">
            <a:extLst>
              <a:ext uri="{FF2B5EF4-FFF2-40B4-BE49-F238E27FC236}">
                <a16:creationId xmlns:a16="http://schemas.microsoft.com/office/drawing/2014/main" id="{A01E65DE-1D83-CD45-B83F-5928F925978D}"/>
              </a:ext>
            </a:extLst>
          </p:cNvPr>
          <p:cNvSpPr/>
          <p:nvPr/>
        </p:nvSpPr>
        <p:spPr>
          <a:xfrm>
            <a:off x="4687388" y="4251490"/>
            <a:ext cx="4384766" cy="830997"/>
          </a:xfrm>
          <a:prstGeom prst="rect">
            <a:avLst/>
          </a:prstGeom>
        </p:spPr>
        <p:txBody>
          <a:bodyPr wrap="square">
            <a:spAutoFit/>
          </a:bodyPr>
          <a:lstStyle/>
          <a:p>
            <a:r>
              <a:rPr lang="en-CA" sz="1600" b="0" i="1" dirty="0">
                <a:solidFill>
                  <a:srgbClr val="0070C0"/>
                </a:solidFill>
                <a:effectLst/>
                <a:latin typeface="Independent"/>
              </a:rPr>
              <a:t>“I had zero background in infectious-disease modeling… It turns out that a lot of infectious-disease modeling is basically statistical modeling” </a:t>
            </a:r>
            <a:endParaRPr lang="en-US" sz="1600" i="1" dirty="0">
              <a:solidFill>
                <a:srgbClr val="0070C0"/>
              </a:solidFill>
            </a:endParaRPr>
          </a:p>
        </p:txBody>
      </p:sp>
      <p:sp>
        <p:nvSpPr>
          <p:cNvPr id="12" name="Rectangle 11">
            <a:extLst>
              <a:ext uri="{FF2B5EF4-FFF2-40B4-BE49-F238E27FC236}">
                <a16:creationId xmlns:a16="http://schemas.microsoft.com/office/drawing/2014/main" id="{173CC53C-C2A4-8143-A10F-8DFD7C1BFDA5}"/>
              </a:ext>
            </a:extLst>
          </p:cNvPr>
          <p:cNvSpPr/>
          <p:nvPr/>
        </p:nvSpPr>
        <p:spPr>
          <a:xfrm>
            <a:off x="4931228" y="5990161"/>
            <a:ext cx="3897086" cy="307777"/>
          </a:xfrm>
          <a:prstGeom prst="rect">
            <a:avLst/>
          </a:prstGeom>
          <a:effectLst/>
        </p:spPr>
        <p:txBody>
          <a:bodyPr wrap="square">
            <a:spAutoFit/>
          </a:bodyPr>
          <a:lstStyle/>
          <a:p>
            <a:r>
              <a:rPr lang="en-US" sz="1400" b="0" dirty="0">
                <a:effectLst/>
              </a:rPr>
              <a:t>Learn more at </a:t>
            </a:r>
            <a:r>
              <a:rPr lang="en-US" sz="1400" b="0" dirty="0">
                <a:solidFill>
                  <a:srgbClr val="0070C0"/>
                </a:solidFill>
                <a:effectLst/>
              </a:rPr>
              <a:t>https://covid19-projections.com/</a:t>
            </a:r>
          </a:p>
        </p:txBody>
      </p:sp>
      <p:sp>
        <p:nvSpPr>
          <p:cNvPr id="11" name="Rectangle 10">
            <a:extLst>
              <a:ext uri="{FF2B5EF4-FFF2-40B4-BE49-F238E27FC236}">
                <a16:creationId xmlns:a16="http://schemas.microsoft.com/office/drawing/2014/main" id="{05AD3003-BBF8-AA46-8865-F6DB634154D1}"/>
              </a:ext>
            </a:extLst>
          </p:cNvPr>
          <p:cNvSpPr/>
          <p:nvPr/>
        </p:nvSpPr>
        <p:spPr>
          <a:xfrm>
            <a:off x="4572000" y="1252253"/>
            <a:ext cx="4384766" cy="2862322"/>
          </a:xfrm>
          <a:prstGeom prst="rect">
            <a:avLst/>
          </a:prstGeom>
        </p:spPr>
        <p:txBody>
          <a:bodyPr wrap="square">
            <a:spAutoFit/>
          </a:bodyPr>
          <a:lstStyle/>
          <a:p>
            <a:pPr marL="342900" indent="-342900">
              <a:buFont typeface="Arial" panose="020B0604020202020204" pitchFamily="34" charset="0"/>
              <a:buChar char="•"/>
            </a:pPr>
            <a:r>
              <a:rPr lang="en-CA" sz="1800" b="0" dirty="0">
                <a:effectLst/>
              </a:rPr>
              <a:t>An 27-year old MIT grad with a master’s degree in EECS, working on a sports analytics </a:t>
            </a:r>
            <a:r>
              <a:rPr lang="en-CA" sz="1800" b="0" dirty="0" err="1">
                <a:effectLst/>
              </a:rPr>
              <a:t>startup</a:t>
            </a:r>
            <a:r>
              <a:rPr lang="en-CA" sz="1800" b="0" dirty="0">
                <a:effectLst/>
              </a:rPr>
              <a:t>.</a:t>
            </a:r>
          </a:p>
          <a:p>
            <a:pPr marL="342900" indent="-342900">
              <a:buFont typeface="Arial" panose="020B0604020202020204" pitchFamily="34" charset="0"/>
              <a:buChar char="•"/>
            </a:pPr>
            <a:r>
              <a:rPr lang="en-CA" sz="1800" b="0" dirty="0">
                <a:solidFill>
                  <a:srgbClr val="202122"/>
                </a:solidFill>
                <a:effectLst/>
                <a:latin typeface="Arial" panose="020B0604020202020204" pitchFamily="34" charset="0"/>
              </a:rPr>
              <a:t>Gu's model "is the most accurate to predict deaths from COVID-19", surpassing the accuracy of many well-funded models from prestigious organizations.</a:t>
            </a:r>
            <a:endParaRPr lang="en-US" sz="1800" dirty="0"/>
          </a:p>
          <a:p>
            <a:pPr marL="342900" indent="-342900">
              <a:buFont typeface="Arial" panose="020B0604020202020204" pitchFamily="34" charset="0"/>
              <a:buChar char="•"/>
            </a:pPr>
            <a:endParaRPr lang="en-US" sz="1800" dirty="0"/>
          </a:p>
        </p:txBody>
      </p:sp>
      <p:sp>
        <p:nvSpPr>
          <p:cNvPr id="15" name="Rectangle 14">
            <a:extLst>
              <a:ext uri="{FF2B5EF4-FFF2-40B4-BE49-F238E27FC236}">
                <a16:creationId xmlns:a16="http://schemas.microsoft.com/office/drawing/2014/main" id="{6784D19C-5A7F-5045-940D-0DEB48AA80E3}"/>
              </a:ext>
            </a:extLst>
          </p:cNvPr>
          <p:cNvSpPr/>
          <p:nvPr/>
        </p:nvSpPr>
        <p:spPr>
          <a:xfrm>
            <a:off x="7597321" y="5159298"/>
            <a:ext cx="1474833" cy="338554"/>
          </a:xfrm>
          <a:prstGeom prst="rect">
            <a:avLst/>
          </a:prstGeom>
        </p:spPr>
        <p:txBody>
          <a:bodyPr wrap="square">
            <a:spAutoFit/>
          </a:bodyPr>
          <a:lstStyle/>
          <a:p>
            <a:r>
              <a:rPr lang="en-CA" sz="1600" b="0" dirty="0">
                <a:solidFill>
                  <a:srgbClr val="0070C0"/>
                </a:solidFill>
                <a:effectLst/>
                <a:latin typeface="Independent"/>
              </a:rPr>
              <a:t>-</a:t>
            </a:r>
            <a:r>
              <a:rPr lang="en-CA" sz="1600" b="0" dirty="0" err="1">
                <a:solidFill>
                  <a:srgbClr val="0070C0"/>
                </a:solidFill>
                <a:effectLst/>
                <a:latin typeface="Independent"/>
              </a:rPr>
              <a:t>Youyang</a:t>
            </a:r>
            <a:r>
              <a:rPr lang="en-CA" sz="1600" b="0" dirty="0">
                <a:solidFill>
                  <a:srgbClr val="0070C0"/>
                </a:solidFill>
                <a:effectLst/>
                <a:latin typeface="Independent"/>
              </a:rPr>
              <a:t> Gu</a:t>
            </a:r>
            <a:endParaRPr lang="en-US" sz="1600" dirty="0">
              <a:solidFill>
                <a:srgbClr val="0070C0"/>
              </a:solidFill>
            </a:endParaRPr>
          </a:p>
        </p:txBody>
      </p:sp>
    </p:spTree>
    <p:extLst>
      <p:ext uri="{BB962C8B-B14F-4D97-AF65-F5344CB8AC3E}">
        <p14:creationId xmlns:p14="http://schemas.microsoft.com/office/powerpoint/2010/main" val="1208526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E20031-1E40-2A4A-AED0-333973FC902D}"/>
              </a:ext>
            </a:extLst>
          </p:cNvPr>
          <p:cNvSpPr>
            <a:spLocks noGrp="1"/>
          </p:cNvSpPr>
          <p:nvPr>
            <p:ph type="title"/>
          </p:nvPr>
        </p:nvSpPr>
        <p:spPr/>
        <p:txBody>
          <a:bodyPr/>
          <a:lstStyle/>
          <a:p>
            <a:r>
              <a:rPr lang="en-CA" dirty="0" err="1"/>
              <a:t>Youyang</a:t>
            </a:r>
            <a:r>
              <a:rPr lang="en-CA" dirty="0"/>
              <a:t> Gu Model: “SEIR + Machine Learning”</a:t>
            </a:r>
            <a:endParaRPr lang="en-US" dirty="0"/>
          </a:p>
        </p:txBody>
      </p:sp>
      <p:sp>
        <p:nvSpPr>
          <p:cNvPr id="2" name="Rectangle 1">
            <a:extLst>
              <a:ext uri="{FF2B5EF4-FFF2-40B4-BE49-F238E27FC236}">
                <a16:creationId xmlns:a16="http://schemas.microsoft.com/office/drawing/2014/main" id="{AD7CFAA3-68C9-1846-AD2A-197165DAA3EF}"/>
              </a:ext>
            </a:extLst>
          </p:cNvPr>
          <p:cNvSpPr/>
          <p:nvPr/>
        </p:nvSpPr>
        <p:spPr>
          <a:xfrm>
            <a:off x="502920" y="1351951"/>
            <a:ext cx="8042365" cy="830997"/>
          </a:xfrm>
          <a:prstGeom prst="rect">
            <a:avLst/>
          </a:prstGeom>
        </p:spPr>
        <p:txBody>
          <a:bodyPr wrap="square">
            <a:spAutoFit/>
          </a:bodyPr>
          <a:lstStyle/>
          <a:p>
            <a:r>
              <a:rPr lang="en-CA" b="0" dirty="0">
                <a:solidFill>
                  <a:srgbClr val="000000"/>
                </a:solidFill>
                <a:effectLst/>
                <a:latin typeface="Independent"/>
              </a:rPr>
              <a:t>“My models have shown the importance of simplicity, which is often undervalued.”</a:t>
            </a:r>
            <a:endParaRPr lang="en-US" dirty="0"/>
          </a:p>
        </p:txBody>
      </p:sp>
      <p:sp>
        <p:nvSpPr>
          <p:cNvPr id="4" name="Rectangle 3">
            <a:extLst>
              <a:ext uri="{FF2B5EF4-FFF2-40B4-BE49-F238E27FC236}">
                <a16:creationId xmlns:a16="http://schemas.microsoft.com/office/drawing/2014/main" id="{8B518C58-95DD-5746-A2D1-D8A0E63BEC8D}"/>
              </a:ext>
            </a:extLst>
          </p:cNvPr>
          <p:cNvSpPr/>
          <p:nvPr/>
        </p:nvSpPr>
        <p:spPr>
          <a:xfrm>
            <a:off x="585651" y="4000920"/>
            <a:ext cx="7959634" cy="1200329"/>
          </a:xfrm>
          <a:prstGeom prst="rect">
            <a:avLst/>
          </a:prstGeom>
        </p:spPr>
        <p:txBody>
          <a:bodyPr wrap="square">
            <a:spAutoFit/>
          </a:bodyPr>
          <a:lstStyle/>
          <a:p>
            <a:r>
              <a:rPr lang="en-CA" b="0" dirty="0">
                <a:solidFill>
                  <a:srgbClr val="000000"/>
                </a:solidFill>
                <a:effectLst/>
                <a:latin typeface="+mj-lt"/>
              </a:rPr>
              <a:t>“</a:t>
            </a:r>
            <a:r>
              <a:rPr lang="en-CA" b="0" dirty="0">
                <a:effectLst/>
                <a:latin typeface="+mj-lt"/>
              </a:rPr>
              <a:t>But My goal was to just follow the data on covid to learn about covid. </a:t>
            </a:r>
            <a:r>
              <a:rPr lang="en-CA" b="0" dirty="0">
                <a:solidFill>
                  <a:srgbClr val="000000"/>
                </a:solidFill>
                <a:effectLst/>
                <a:latin typeface="+mj-lt"/>
              </a:rPr>
              <a:t>My model only uses past deaths to predict future deaths. It doesn’t use any other real data source.”</a:t>
            </a:r>
            <a:endParaRPr lang="en-US" dirty="0">
              <a:latin typeface="+mj-lt"/>
            </a:endParaRPr>
          </a:p>
        </p:txBody>
      </p:sp>
      <p:sp>
        <p:nvSpPr>
          <p:cNvPr id="6" name="Rectangle 5">
            <a:extLst>
              <a:ext uri="{FF2B5EF4-FFF2-40B4-BE49-F238E27FC236}">
                <a16:creationId xmlns:a16="http://schemas.microsoft.com/office/drawing/2014/main" id="{936490B7-0953-E942-9C30-96EC77A096E8}"/>
              </a:ext>
            </a:extLst>
          </p:cNvPr>
          <p:cNvSpPr/>
          <p:nvPr/>
        </p:nvSpPr>
        <p:spPr>
          <a:xfrm>
            <a:off x="502920" y="2622205"/>
            <a:ext cx="7946572" cy="830997"/>
          </a:xfrm>
          <a:prstGeom prst="rect">
            <a:avLst/>
          </a:prstGeom>
        </p:spPr>
        <p:txBody>
          <a:bodyPr wrap="square">
            <a:spAutoFit/>
          </a:bodyPr>
          <a:lstStyle/>
          <a:p>
            <a:r>
              <a:rPr lang="en-CA" b="0" dirty="0">
                <a:solidFill>
                  <a:srgbClr val="000000"/>
                </a:solidFill>
                <a:effectLst/>
                <a:latin typeface="Independent"/>
              </a:rPr>
              <a:t>“There is this belief that if you add more data to the model, or make it more sophisticated, then the model will do better.” </a:t>
            </a:r>
            <a:endParaRPr lang="en-US" dirty="0"/>
          </a:p>
        </p:txBody>
      </p:sp>
      <p:sp>
        <p:nvSpPr>
          <p:cNvPr id="11" name="Rectangle 10">
            <a:extLst>
              <a:ext uri="{FF2B5EF4-FFF2-40B4-BE49-F238E27FC236}">
                <a16:creationId xmlns:a16="http://schemas.microsoft.com/office/drawing/2014/main" id="{E4E4200E-DF56-6048-8A16-3C1C0C12CA41}"/>
              </a:ext>
            </a:extLst>
          </p:cNvPr>
          <p:cNvSpPr/>
          <p:nvPr/>
        </p:nvSpPr>
        <p:spPr>
          <a:xfrm>
            <a:off x="6808151" y="5748967"/>
            <a:ext cx="1961606" cy="461665"/>
          </a:xfrm>
          <a:prstGeom prst="rect">
            <a:avLst/>
          </a:prstGeom>
        </p:spPr>
        <p:txBody>
          <a:bodyPr wrap="square">
            <a:spAutoFit/>
          </a:bodyPr>
          <a:lstStyle/>
          <a:p>
            <a:r>
              <a:rPr lang="en-CA" b="0" dirty="0">
                <a:solidFill>
                  <a:srgbClr val="000000"/>
                </a:solidFill>
                <a:effectLst/>
                <a:latin typeface="Independent"/>
              </a:rPr>
              <a:t>-</a:t>
            </a:r>
            <a:r>
              <a:rPr lang="en-CA" b="0" dirty="0" err="1">
                <a:solidFill>
                  <a:srgbClr val="000000"/>
                </a:solidFill>
                <a:effectLst/>
                <a:latin typeface="Independent"/>
              </a:rPr>
              <a:t>Youyang</a:t>
            </a:r>
            <a:r>
              <a:rPr lang="en-CA" b="0" dirty="0">
                <a:solidFill>
                  <a:srgbClr val="000000"/>
                </a:solidFill>
                <a:effectLst/>
                <a:latin typeface="Independent"/>
              </a:rPr>
              <a:t> Gu</a:t>
            </a:r>
            <a:endParaRPr lang="en-US" dirty="0"/>
          </a:p>
        </p:txBody>
      </p:sp>
      <p:sp>
        <p:nvSpPr>
          <p:cNvPr id="13" name="Rectangle 12">
            <a:extLst>
              <a:ext uri="{FF2B5EF4-FFF2-40B4-BE49-F238E27FC236}">
                <a16:creationId xmlns:a16="http://schemas.microsoft.com/office/drawing/2014/main" id="{AD53B1CA-C726-FE4C-84B0-ADEDB97EC01E}"/>
              </a:ext>
            </a:extLst>
          </p:cNvPr>
          <p:cNvSpPr/>
          <p:nvPr/>
        </p:nvSpPr>
        <p:spPr>
          <a:xfrm>
            <a:off x="349249" y="6396335"/>
            <a:ext cx="8662851" cy="276999"/>
          </a:xfrm>
          <a:prstGeom prst="rect">
            <a:avLst/>
          </a:prstGeom>
        </p:spPr>
        <p:txBody>
          <a:bodyPr wrap="square">
            <a:spAutoFit/>
          </a:bodyPr>
          <a:lstStyle/>
          <a:p>
            <a:r>
              <a:rPr lang="en-US" sz="1200" b="0" dirty="0">
                <a:solidFill>
                  <a:srgbClr val="0070C0"/>
                </a:solidFill>
                <a:effectLst/>
              </a:rPr>
              <a:t>https://</a:t>
            </a:r>
            <a:r>
              <a:rPr lang="en-US" sz="1200" b="0" dirty="0" err="1">
                <a:solidFill>
                  <a:srgbClr val="0070C0"/>
                </a:solidFill>
                <a:effectLst/>
              </a:rPr>
              <a:t>www.technologyreview.com</a:t>
            </a:r>
            <a:r>
              <a:rPr lang="en-US" sz="1200" b="0" dirty="0">
                <a:solidFill>
                  <a:srgbClr val="0070C0"/>
                </a:solidFill>
                <a:effectLst/>
              </a:rPr>
              <a:t>/2021/04/27/1023657/lessons-from-the-pandemics-superstar-data-scientist-</a:t>
            </a:r>
            <a:r>
              <a:rPr lang="en-US" sz="1200" b="0" dirty="0" err="1">
                <a:solidFill>
                  <a:srgbClr val="0070C0"/>
                </a:solidFill>
                <a:effectLst/>
              </a:rPr>
              <a:t>youyang</a:t>
            </a:r>
            <a:r>
              <a:rPr lang="en-US" sz="1200" b="0" dirty="0">
                <a:solidFill>
                  <a:srgbClr val="0070C0"/>
                </a:solidFill>
                <a:effectLst/>
              </a:rPr>
              <a:t>-</a:t>
            </a:r>
            <a:r>
              <a:rPr lang="en-US" sz="1200" b="0" dirty="0" err="1">
                <a:solidFill>
                  <a:srgbClr val="0070C0"/>
                </a:solidFill>
                <a:effectLst/>
              </a:rPr>
              <a:t>gu</a:t>
            </a:r>
            <a:r>
              <a:rPr lang="en-US" sz="1200" b="0" dirty="0">
                <a:solidFill>
                  <a:srgbClr val="0070C0"/>
                </a:solidFill>
                <a:effectLst/>
              </a:rPr>
              <a:t>/</a:t>
            </a:r>
          </a:p>
        </p:txBody>
      </p:sp>
    </p:spTree>
    <p:extLst>
      <p:ext uri="{BB962C8B-B14F-4D97-AF65-F5344CB8AC3E}">
        <p14:creationId xmlns:p14="http://schemas.microsoft.com/office/powerpoint/2010/main" val="149190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E6F637E-8605-B048-A85A-E246CE6C5A88}"/>
                  </a:ext>
                </a:extLst>
              </p:cNvPr>
              <p:cNvSpPr>
                <a:spLocks noGrp="1"/>
              </p:cNvSpPr>
              <p:nvPr>
                <p:ph idx="1"/>
              </p:nvPr>
            </p:nvSpPr>
            <p:spPr>
              <a:xfrm>
                <a:off x="349248" y="792322"/>
                <a:ext cx="8683915" cy="5679597"/>
              </a:xfrm>
            </p:spPr>
            <p:txBody>
              <a:bodyPr>
                <a:normAutofit fontScale="92500" lnSpcReduction="20000"/>
              </a:bodyPr>
              <a:lstStyle/>
              <a:p>
                <a:r>
                  <a:rPr lang="en-CA" b="1" dirty="0"/>
                  <a:t>Response</a:t>
                </a:r>
                <a:r>
                  <a:rPr lang="en-CA" dirty="0"/>
                  <a:t>: </a:t>
                </a:r>
                <a:r>
                  <a:rPr lang="en-CA" dirty="0">
                    <a:solidFill>
                      <a:srgbClr val="FF0000"/>
                    </a:solidFill>
                  </a:rPr>
                  <a:t>Things we want to know. </a:t>
                </a:r>
                <a:r>
                  <a:rPr lang="en-CA" dirty="0"/>
                  <a:t>Y (qualitative/quantitative, single or multiple)</a:t>
                </a:r>
              </a:p>
              <a:p>
                <a:endParaRPr lang="en-CA" b="1" dirty="0"/>
              </a:p>
              <a:p>
                <a:r>
                  <a:rPr lang="en-CA" b="1" dirty="0"/>
                  <a:t>Predictors</a:t>
                </a:r>
                <a:r>
                  <a:rPr lang="en-CA" dirty="0"/>
                  <a:t>: </a:t>
                </a:r>
                <a:r>
                  <a:rPr lang="en-CA" dirty="0">
                    <a:solidFill>
                      <a:srgbClr val="FF0000"/>
                    </a:solidFill>
                  </a:rPr>
                  <a:t>Things we already know.</a:t>
                </a:r>
                <a:r>
                  <a:rPr lang="en-CA"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CA"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oMath>
                </a14:m>
                <a:r>
                  <a:rPr lang="en-CA"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𝑝</m:t>
                        </m:r>
                      </m:sub>
                    </m:sSub>
                  </m:oMath>
                </a14:m>
                <a:r>
                  <a:rPr lang="en-CA" dirty="0"/>
                  <a:t>. (qualitative/quantitative, usually multiple)</a:t>
                </a:r>
              </a:p>
              <a:p>
                <a:endParaRPr lang="en-CA" dirty="0"/>
              </a:p>
              <a:p>
                <a:r>
                  <a:rPr lang="en-CA" b="1" dirty="0"/>
                  <a:t>Model:</a:t>
                </a:r>
                <a:r>
                  <a:rPr lang="en-CA" dirty="0"/>
                  <a:t> a relationship between response and predictors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oMath>
                  </m:oMathPara>
                </a14:m>
                <a:endParaRPr lang="en-US" b="0" dirty="0">
                  <a:ea typeface="Cambria Math" panose="02040503050406030204" pitchFamily="18" charset="0"/>
                </a:endParaRPr>
              </a:p>
              <a:p>
                <a:pPr lvl="1"/>
                <a:r>
                  <a:rPr lang="en-CA" i="1" dirty="0"/>
                  <a:t>f</a:t>
                </a:r>
                <a:r>
                  <a:rPr lang="en-CA" dirty="0"/>
                  <a:t> is an unknown function, such as a neural network</a:t>
                </a:r>
              </a:p>
              <a:p>
                <a:pPr lvl="1"/>
                <a14:m>
                  <m:oMath xmlns:m="http://schemas.openxmlformats.org/officeDocument/2006/math">
                    <m:r>
                      <a:rPr lang="en-US" i="1">
                        <a:latin typeface="Cambria Math" panose="02040503050406030204" pitchFamily="18" charset="0"/>
                        <a:ea typeface="Cambria Math" panose="02040503050406030204" pitchFamily="18" charset="0"/>
                      </a:rPr>
                      <m:t>𝜖</m:t>
                    </m:r>
                  </m:oMath>
                </a14:m>
                <a:r>
                  <a:rPr lang="en-CA" dirty="0"/>
                  <a:t> is a random error (noise, things we don’t know but also don’t care about).</a:t>
                </a:r>
              </a:p>
              <a:p>
                <a:endParaRPr lang="en-US" dirty="0"/>
              </a:p>
              <a:p>
                <a:r>
                  <a:rPr lang="en-US" b="1" dirty="0"/>
                  <a:t>Data</a:t>
                </a:r>
                <a:r>
                  <a:rPr lang="en-US" dirty="0"/>
                  <a:t> (or observations):  predictors &amp; responses in the past.</a:t>
                </a:r>
              </a:p>
              <a:p>
                <a:pPr lvl="1"/>
                <a:r>
                  <a:rPr lang="en-US" dirty="0"/>
                  <a:t>Offline/Online</a:t>
                </a:r>
              </a:p>
              <a:p>
                <a:endParaRPr lang="en-US" dirty="0"/>
              </a:p>
              <a:p>
                <a:r>
                  <a:rPr lang="en-US" b="1" dirty="0"/>
                  <a:t>Goal</a:t>
                </a:r>
                <a:r>
                  <a:rPr lang="en-US" dirty="0"/>
                  <a:t>: Estimate </a:t>
                </a:r>
                <a14:m>
                  <m:oMath xmlns:m="http://schemas.openxmlformats.org/officeDocument/2006/math">
                    <m:r>
                      <a:rPr lang="en-US" i="1">
                        <a:latin typeface="Cambria Math" panose="02040503050406030204" pitchFamily="18" charset="0"/>
                      </a:rPr>
                      <m:t>𝑓</m:t>
                    </m:r>
                  </m:oMath>
                </a14:m>
                <a:r>
                  <a:rPr lang="en-US" dirty="0"/>
                  <a:t> and use it to predict the response of given predictors (training). </a:t>
                </a:r>
              </a:p>
            </p:txBody>
          </p:sp>
        </mc:Choice>
        <mc:Fallback xmlns="">
          <p:sp>
            <p:nvSpPr>
              <p:cNvPr id="2" name="Content Placeholder 1">
                <a:extLst>
                  <a:ext uri="{FF2B5EF4-FFF2-40B4-BE49-F238E27FC236}">
                    <a16:creationId xmlns:a16="http://schemas.microsoft.com/office/drawing/2014/main" xmlns="" xmlns:a14="http://schemas.microsoft.com/office/drawing/2010/main" id="{BE6F637E-8605-B048-A85A-E246CE6C5A88}"/>
                  </a:ext>
                </a:extLst>
              </p:cNvPr>
              <p:cNvSpPr>
                <a:spLocks noGrp="1" noRot="1" noChangeAspect="1" noMove="1" noResize="1" noEditPoints="1" noAdjustHandles="1" noChangeArrowheads="1" noChangeShapeType="1" noTextEdit="1"/>
              </p:cNvSpPr>
              <p:nvPr>
                <p:ph idx="1"/>
              </p:nvPr>
            </p:nvSpPr>
            <p:spPr>
              <a:xfrm>
                <a:off x="349248" y="792322"/>
                <a:ext cx="8683915" cy="5679597"/>
              </a:xfrm>
              <a:blipFill rotWithShape="0">
                <a:blip r:embed="rId3"/>
                <a:stretch>
                  <a:fillRect l="-772" t="-1824" r="-63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1A046B4-2BE3-CD41-ABC6-99B21CEAB076}"/>
              </a:ext>
            </a:extLst>
          </p:cNvPr>
          <p:cNvSpPr>
            <a:spLocks noGrp="1"/>
          </p:cNvSpPr>
          <p:nvPr>
            <p:ph type="title"/>
          </p:nvPr>
        </p:nvSpPr>
        <p:spPr/>
        <p:txBody>
          <a:bodyPr/>
          <a:lstStyle/>
          <a:p>
            <a:r>
              <a:rPr lang="en-US" dirty="0"/>
              <a:t>Predictive Model</a:t>
            </a:r>
          </a:p>
        </p:txBody>
      </p:sp>
    </p:spTree>
    <p:extLst>
      <p:ext uri="{BB962C8B-B14F-4D97-AF65-F5344CB8AC3E}">
        <p14:creationId xmlns:p14="http://schemas.microsoft.com/office/powerpoint/2010/main" val="395873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49" y="1160358"/>
            <a:ext cx="8425634" cy="5117350"/>
          </a:xfrm>
        </p:spPr>
        <p:txBody>
          <a:bodyPr vert="horz" lIns="91440" tIns="45720" rIns="91440" bIns="45720" rtlCol="0">
            <a:normAutofit/>
          </a:bodyPr>
          <a:lstStyle/>
          <a:p>
            <a:pPr fontAlgn="base"/>
            <a:r>
              <a:rPr lang="en-US" altLang="zh-CN" b="1" dirty="0"/>
              <a:t>Simple</a:t>
            </a:r>
            <a:r>
              <a:rPr lang="zh-CN" altLang="en-US" b="1" dirty="0"/>
              <a:t> </a:t>
            </a:r>
            <a:r>
              <a:rPr lang="en-US" altLang="zh-CN" b="1" dirty="0"/>
              <a:t>Linear</a:t>
            </a:r>
            <a:r>
              <a:rPr lang="zh-CN" altLang="en-US" b="1" dirty="0"/>
              <a:t> </a:t>
            </a:r>
            <a:r>
              <a:rPr lang="en-US" altLang="zh-CN" b="1" dirty="0"/>
              <a:t>Regression</a:t>
            </a:r>
            <a:r>
              <a:rPr lang="zh-CN" altLang="en-US" b="1" dirty="0"/>
              <a:t> </a:t>
            </a:r>
            <a:endParaRPr lang="en-US" dirty="0"/>
          </a:p>
          <a:p>
            <a:pPr fontAlgn="base"/>
            <a:endParaRPr lang="en-US" dirty="0"/>
          </a:p>
          <a:p>
            <a:pPr fontAlgn="base"/>
            <a:endParaRPr lang="en-US" dirty="0"/>
          </a:p>
          <a:p>
            <a:pPr fontAlgn="base"/>
            <a:r>
              <a:rPr lang="en-US" b="1" dirty="0"/>
              <a:t>Multiple </a:t>
            </a:r>
            <a:r>
              <a:rPr lang="en-US" altLang="zh-CN" b="1" dirty="0"/>
              <a:t>Linear</a:t>
            </a:r>
            <a:r>
              <a:rPr lang="zh-CN" altLang="en-US" b="1" dirty="0"/>
              <a:t> </a:t>
            </a:r>
            <a:r>
              <a:rPr lang="en-US" b="1" dirty="0"/>
              <a:t>Regression</a:t>
            </a:r>
          </a:p>
          <a:p>
            <a:pPr fontAlgn="base"/>
            <a:endParaRPr lang="en-US" b="1" dirty="0"/>
          </a:p>
          <a:p>
            <a:pPr fontAlgn="base"/>
            <a:endParaRPr lang="en-US" b="1" dirty="0"/>
          </a:p>
          <a:p>
            <a:pPr fontAlgn="base"/>
            <a:endParaRPr lang="en-US" b="1" dirty="0"/>
          </a:p>
        </p:txBody>
      </p:sp>
      <p:pic>
        <p:nvPicPr>
          <p:cNvPr id="5" name="Picture 4"/>
          <p:cNvPicPr>
            <a:picLocks noChangeAspect="1"/>
          </p:cNvPicPr>
          <p:nvPr/>
        </p:nvPicPr>
        <p:blipFill>
          <a:blip r:embed="rId3"/>
          <a:stretch>
            <a:fillRect/>
          </a:stretch>
        </p:blipFill>
        <p:spPr>
          <a:xfrm>
            <a:off x="1728788" y="1870649"/>
            <a:ext cx="5272088" cy="276622"/>
          </a:xfrm>
          <a:prstGeom prst="rect">
            <a:avLst/>
          </a:prstGeom>
        </p:spPr>
      </p:pic>
      <p:pic>
        <p:nvPicPr>
          <p:cNvPr id="6" name="Picture 5"/>
          <p:cNvPicPr>
            <a:picLocks noChangeAspect="1"/>
          </p:cNvPicPr>
          <p:nvPr/>
        </p:nvPicPr>
        <p:blipFill>
          <a:blip r:embed="rId4"/>
          <a:stretch>
            <a:fillRect/>
          </a:stretch>
        </p:blipFill>
        <p:spPr>
          <a:xfrm>
            <a:off x="1271588" y="3205713"/>
            <a:ext cx="6415087" cy="251862"/>
          </a:xfrm>
          <a:prstGeom prst="rect">
            <a:avLst/>
          </a:prstGeom>
        </p:spPr>
      </p:pic>
      <p:sp>
        <p:nvSpPr>
          <p:cNvPr id="10" name="Rectangle 9"/>
          <p:cNvSpPr/>
          <p:nvPr/>
        </p:nvSpPr>
        <p:spPr>
          <a:xfrm>
            <a:off x="4207204" y="2549587"/>
            <a:ext cx="3836659" cy="336383"/>
          </a:xfrm>
          <a:prstGeom prst="rect">
            <a:avLst/>
          </a:prstGeom>
        </p:spPr>
        <p:txBody>
          <a:bodyPr wrap="square">
            <a:spAutoFit/>
          </a:bodyPr>
          <a:lstStyle/>
          <a:p>
            <a:r>
              <a:rPr lang="en-US" altLang="zh-CN" sz="1600" dirty="0">
                <a:solidFill>
                  <a:srgbClr val="FF0000"/>
                </a:solidFill>
                <a:effectLst/>
              </a:rPr>
              <a:t>(</a:t>
            </a:r>
            <a:r>
              <a:rPr lang="en-US" sz="1600" u="sng" dirty="0">
                <a:solidFill>
                  <a:srgbClr val="FF0000"/>
                </a:solidFill>
                <a:effectLst/>
              </a:rPr>
              <a:t>one</a:t>
            </a:r>
            <a:r>
              <a:rPr lang="en-US" sz="1600" b="0" dirty="0">
                <a:solidFill>
                  <a:srgbClr val="FF0000"/>
                </a:solidFill>
                <a:effectLst/>
              </a:rPr>
              <a:t> </a:t>
            </a:r>
            <a:r>
              <a:rPr lang="en-US" altLang="zh-CN" sz="1600" b="0" dirty="0">
                <a:solidFill>
                  <a:srgbClr val="FF0000"/>
                </a:solidFill>
                <a:effectLst/>
              </a:rPr>
              <a:t>response,</a:t>
            </a:r>
            <a:r>
              <a:rPr lang="en-US" sz="1600" b="0" dirty="0">
                <a:solidFill>
                  <a:srgbClr val="FF0000"/>
                </a:solidFill>
                <a:effectLst/>
              </a:rPr>
              <a:t> </a:t>
            </a:r>
            <a:r>
              <a:rPr lang="en-US" sz="1600" u="sng" dirty="0">
                <a:solidFill>
                  <a:srgbClr val="FF0000"/>
                </a:solidFill>
                <a:effectLst/>
              </a:rPr>
              <a:t>multiple</a:t>
            </a:r>
            <a:r>
              <a:rPr lang="en-US" sz="1600" b="0" dirty="0">
                <a:solidFill>
                  <a:srgbClr val="FF0000"/>
                </a:solidFill>
                <a:effectLst/>
              </a:rPr>
              <a:t> </a:t>
            </a:r>
            <a:r>
              <a:rPr lang="en-US" altLang="zh-CN" sz="1600" b="0" dirty="0">
                <a:solidFill>
                  <a:srgbClr val="FF0000"/>
                </a:solidFill>
                <a:effectLst/>
              </a:rPr>
              <a:t>predictors)</a:t>
            </a:r>
            <a:endParaRPr lang="en-US" sz="1600" dirty="0">
              <a:solidFill>
                <a:srgbClr val="FF0000"/>
              </a:solidFill>
            </a:endParaRPr>
          </a:p>
        </p:txBody>
      </p:sp>
      <p:sp>
        <p:nvSpPr>
          <p:cNvPr id="11" name="Rectangle 10"/>
          <p:cNvSpPr/>
          <p:nvPr/>
        </p:nvSpPr>
        <p:spPr>
          <a:xfrm>
            <a:off x="4013255" y="1214523"/>
            <a:ext cx="3836659" cy="336383"/>
          </a:xfrm>
          <a:prstGeom prst="rect">
            <a:avLst/>
          </a:prstGeom>
        </p:spPr>
        <p:txBody>
          <a:bodyPr wrap="square">
            <a:spAutoFit/>
          </a:bodyPr>
          <a:lstStyle/>
          <a:p>
            <a:r>
              <a:rPr lang="en-US" altLang="zh-CN" sz="1600" dirty="0">
                <a:solidFill>
                  <a:srgbClr val="FF0000"/>
                </a:solidFill>
                <a:effectLst/>
              </a:rPr>
              <a:t>(</a:t>
            </a:r>
            <a:r>
              <a:rPr lang="en-US" sz="1600" u="sng" dirty="0">
                <a:solidFill>
                  <a:srgbClr val="FF0000"/>
                </a:solidFill>
                <a:effectLst/>
              </a:rPr>
              <a:t>one</a:t>
            </a:r>
            <a:r>
              <a:rPr lang="en-US" sz="1600" b="0" dirty="0">
                <a:solidFill>
                  <a:srgbClr val="FF0000"/>
                </a:solidFill>
                <a:effectLst/>
              </a:rPr>
              <a:t> </a:t>
            </a:r>
            <a:r>
              <a:rPr lang="en-US" altLang="zh-CN" sz="1600" b="0" dirty="0">
                <a:solidFill>
                  <a:srgbClr val="FF0000"/>
                </a:solidFill>
                <a:effectLst/>
              </a:rPr>
              <a:t>response,</a:t>
            </a:r>
            <a:r>
              <a:rPr lang="en-US" sz="1600" b="0" dirty="0">
                <a:solidFill>
                  <a:srgbClr val="FF0000"/>
                </a:solidFill>
                <a:effectLst/>
              </a:rPr>
              <a:t> </a:t>
            </a:r>
            <a:r>
              <a:rPr lang="en-US" altLang="zh-CN" sz="1600" u="sng" dirty="0">
                <a:solidFill>
                  <a:srgbClr val="FF0000"/>
                </a:solidFill>
                <a:effectLst/>
              </a:rPr>
              <a:t>one</a:t>
            </a:r>
            <a:r>
              <a:rPr lang="en-US" sz="1600" b="0" dirty="0">
                <a:solidFill>
                  <a:srgbClr val="FF0000"/>
                </a:solidFill>
                <a:effectLst/>
              </a:rPr>
              <a:t> </a:t>
            </a:r>
            <a:r>
              <a:rPr lang="en-US" altLang="zh-CN" sz="1600" b="0" dirty="0">
                <a:solidFill>
                  <a:srgbClr val="FF0000"/>
                </a:solidFill>
                <a:effectLst/>
              </a:rPr>
              <a:t>predictor)</a:t>
            </a:r>
            <a:endParaRPr lang="en-US" sz="1600" dirty="0">
              <a:solidFill>
                <a:srgbClr val="FF0000"/>
              </a:solidFill>
            </a:endParaRPr>
          </a:p>
        </p:txBody>
      </p:sp>
      <p:sp>
        <p:nvSpPr>
          <p:cNvPr id="13" name="Rectangle 12"/>
          <p:cNvSpPr/>
          <p:nvPr/>
        </p:nvSpPr>
        <p:spPr>
          <a:xfrm>
            <a:off x="2850960" y="3635268"/>
            <a:ext cx="6161247" cy="369332"/>
          </a:xfrm>
          <a:prstGeom prst="rect">
            <a:avLst/>
          </a:prstGeom>
        </p:spPr>
        <p:txBody>
          <a:bodyPr wrap="square">
            <a:spAutoFit/>
          </a:bodyPr>
          <a:lstStyle/>
          <a:p>
            <a:r>
              <a:rPr lang="en-US" altLang="zh-CN" sz="1800" b="0" dirty="0">
                <a:solidFill>
                  <a:srgbClr val="0E50C0"/>
                </a:solidFill>
                <a:effectLst/>
                <a:latin typeface="+mj-lt"/>
              </a:rPr>
              <a:t>(May include</a:t>
            </a:r>
            <a:r>
              <a:rPr lang="zh-CN" altLang="en-US" sz="1800" b="0" dirty="0">
                <a:solidFill>
                  <a:srgbClr val="0E50C0"/>
                </a:solidFill>
                <a:effectLst/>
                <a:latin typeface="+mj-lt"/>
              </a:rPr>
              <a:t> </a:t>
            </a:r>
            <a:r>
              <a:rPr lang="en-US" altLang="zh-CN" sz="1800" b="0" dirty="0">
                <a:solidFill>
                  <a:srgbClr val="0E50C0"/>
                </a:solidFill>
                <a:effectLst/>
                <a:latin typeface="+mj-lt"/>
              </a:rPr>
              <a:t>both</a:t>
            </a:r>
            <a:r>
              <a:rPr lang="zh-CN" altLang="en-US" sz="1800" b="0" dirty="0">
                <a:solidFill>
                  <a:srgbClr val="0E50C0"/>
                </a:solidFill>
                <a:effectLst/>
                <a:latin typeface="+mj-lt"/>
              </a:rPr>
              <a:t> </a:t>
            </a:r>
            <a:r>
              <a:rPr lang="en-US" sz="1800" b="0" dirty="0">
                <a:solidFill>
                  <a:srgbClr val="0E50C0"/>
                </a:solidFill>
                <a:effectLst/>
                <a:latin typeface="+mj-lt"/>
              </a:rPr>
              <a:t>qualitative and quantitative </a:t>
            </a:r>
            <a:r>
              <a:rPr lang="en-US" altLang="zh-CN" sz="1800" b="0" dirty="0">
                <a:solidFill>
                  <a:srgbClr val="0E50C0"/>
                </a:solidFill>
                <a:effectLst/>
                <a:latin typeface="+mj-lt"/>
              </a:rPr>
              <a:t>predictors)</a:t>
            </a:r>
            <a:endParaRPr lang="en-US" sz="1800" b="0" dirty="0">
              <a:solidFill>
                <a:srgbClr val="0E50C0"/>
              </a:solidFill>
              <a:latin typeface="+mj-lt"/>
            </a:endParaRPr>
          </a:p>
        </p:txBody>
      </p:sp>
    </p:spTree>
    <p:extLst>
      <p:ext uri="{BB962C8B-B14F-4D97-AF65-F5344CB8AC3E}">
        <p14:creationId xmlns:p14="http://schemas.microsoft.com/office/powerpoint/2010/main" val="345250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D3ADD-F4EF-B04E-8593-00B608209441}"/>
              </a:ext>
            </a:extLst>
          </p:cNvPr>
          <p:cNvSpPr>
            <a:spLocks noGrp="1"/>
          </p:cNvSpPr>
          <p:nvPr>
            <p:ph type="title"/>
          </p:nvPr>
        </p:nvSpPr>
        <p:spPr>
          <a:xfrm>
            <a:off x="349249" y="75104"/>
            <a:ext cx="7500665" cy="648072"/>
          </a:xfrm>
        </p:spPr>
        <p:txBody>
          <a:bodyPr/>
          <a:lstStyle/>
          <a:p>
            <a:r>
              <a:rPr lang="en-US" dirty="0"/>
              <a:t>Predictive Model</a:t>
            </a:r>
          </a:p>
        </p:txBody>
      </p:sp>
      <p:pic>
        <p:nvPicPr>
          <p:cNvPr id="4" name="Picture 3">
            <a:extLst>
              <a:ext uri="{FF2B5EF4-FFF2-40B4-BE49-F238E27FC236}">
                <a16:creationId xmlns:a16="http://schemas.microsoft.com/office/drawing/2014/main" id="{5D2325B8-749E-C34B-8F12-E3A25977F996}"/>
              </a:ext>
            </a:extLst>
          </p:cNvPr>
          <p:cNvPicPr>
            <a:picLocks noChangeAspect="1"/>
          </p:cNvPicPr>
          <p:nvPr/>
        </p:nvPicPr>
        <p:blipFill>
          <a:blip r:embed="rId2"/>
          <a:stretch>
            <a:fillRect/>
          </a:stretch>
        </p:blipFill>
        <p:spPr>
          <a:xfrm>
            <a:off x="670183" y="1465506"/>
            <a:ext cx="7803634" cy="4173294"/>
          </a:xfrm>
          <a:prstGeom prst="rect">
            <a:avLst/>
          </a:prstGeom>
        </p:spPr>
      </p:pic>
    </p:spTree>
    <p:extLst>
      <p:ext uri="{BB962C8B-B14F-4D97-AF65-F5344CB8AC3E}">
        <p14:creationId xmlns:p14="http://schemas.microsoft.com/office/powerpoint/2010/main" val="1968335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Statistical Predictive Models</a:t>
            </a:r>
          </a:p>
        </p:txBody>
      </p:sp>
      <p:graphicFrame>
        <p:nvGraphicFramePr>
          <p:cNvPr id="5" name="Table 4"/>
          <p:cNvGraphicFramePr>
            <a:graphicFrameLocks noGrp="1"/>
          </p:cNvGraphicFramePr>
          <p:nvPr>
            <p:extLst>
              <p:ext uri="{D42A27DB-BD31-4B8C-83A1-F6EECF244321}">
                <p14:modId xmlns:p14="http://schemas.microsoft.com/office/powerpoint/2010/main" val="151821386"/>
              </p:ext>
            </p:extLst>
          </p:nvPr>
        </p:nvGraphicFramePr>
        <p:xfrm>
          <a:off x="1257129" y="1390253"/>
          <a:ext cx="6043062" cy="4824475"/>
        </p:xfrm>
        <a:graphic>
          <a:graphicData uri="http://schemas.openxmlformats.org/drawingml/2006/table">
            <a:tbl>
              <a:tblPr firstRow="1" bandRow="1">
                <a:tableStyleId>{5C22544A-7EE6-4342-B048-85BDC9FD1C3A}</a:tableStyleId>
              </a:tblPr>
              <a:tblGrid>
                <a:gridCol w="2014354">
                  <a:extLst>
                    <a:ext uri="{9D8B030D-6E8A-4147-A177-3AD203B41FA5}">
                      <a16:colId xmlns:a16="http://schemas.microsoft.com/office/drawing/2014/main" val="20000"/>
                    </a:ext>
                  </a:extLst>
                </a:gridCol>
                <a:gridCol w="2014354">
                  <a:extLst>
                    <a:ext uri="{9D8B030D-6E8A-4147-A177-3AD203B41FA5}">
                      <a16:colId xmlns:a16="http://schemas.microsoft.com/office/drawing/2014/main" val="20001"/>
                    </a:ext>
                  </a:extLst>
                </a:gridCol>
                <a:gridCol w="2014354">
                  <a:extLst>
                    <a:ext uri="{9D8B030D-6E8A-4147-A177-3AD203B41FA5}">
                      <a16:colId xmlns:a16="http://schemas.microsoft.com/office/drawing/2014/main" val="20002"/>
                    </a:ext>
                  </a:extLst>
                </a:gridCol>
              </a:tblGrid>
              <a:tr h="1502434">
                <a:tc>
                  <a:txBody>
                    <a:bodyPr/>
                    <a:lstStyle/>
                    <a:p>
                      <a:r>
                        <a:rPr lang="en-US" sz="2400" dirty="0"/>
                        <a:t>         Predictor</a:t>
                      </a:r>
                      <a:br>
                        <a:rPr lang="en-US" sz="2400" dirty="0"/>
                      </a:br>
                      <a:endParaRPr lang="en-US" sz="2400" dirty="0"/>
                    </a:p>
                    <a:p>
                      <a:br>
                        <a:rPr lang="en-US" sz="2400" dirty="0"/>
                      </a:br>
                      <a:r>
                        <a:rPr lang="en-US" sz="2400" dirty="0"/>
                        <a:t>Response</a:t>
                      </a:r>
                    </a:p>
                  </a:txBody>
                  <a:tcPr>
                    <a:lnR w="38100" cap="flat" cmpd="sng" algn="ctr">
                      <a:solidFill>
                        <a:schemeClr val="bg1"/>
                      </a:solidFill>
                      <a:prstDash val="solid"/>
                      <a:round/>
                      <a:headEnd type="none" w="med" len="med"/>
                      <a:tailEnd type="none" w="med" len="med"/>
                    </a:lnR>
                    <a:lnTlToBr w="12700" cap="flat" cmpd="sng" algn="ctr">
                      <a:solidFill>
                        <a:schemeClr val="bg1"/>
                      </a:solidFill>
                      <a:prstDash val="solid"/>
                      <a:round/>
                      <a:headEnd type="none" w="med" len="med"/>
                      <a:tailEnd type="none" w="med" len="med"/>
                    </a:lnTlToBr>
                  </a:tcPr>
                </a:tc>
                <a:tc>
                  <a:txBody>
                    <a:bodyPr/>
                    <a:lstStyle/>
                    <a:p>
                      <a:r>
                        <a:rPr lang="en-US" sz="2400" dirty="0"/>
                        <a:t>Categorical</a:t>
                      </a:r>
                    </a:p>
                  </a:txBody>
                  <a:tcP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t>Continuous</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0"/>
                  </a:ext>
                </a:extLst>
              </a:tr>
              <a:tr h="1699570">
                <a:tc>
                  <a:txBody>
                    <a:bodyPr/>
                    <a:lstStyle/>
                    <a:p>
                      <a:pPr algn="ctr"/>
                      <a:r>
                        <a:rPr lang="en-US" sz="2400" dirty="0"/>
                        <a:t>Continuous</a:t>
                      </a:r>
                    </a:p>
                  </a:txBody>
                  <a:tcPr anchor="ctr">
                    <a:lnR w="38100" cap="flat" cmpd="sng" algn="ctr">
                      <a:solidFill>
                        <a:schemeClr val="bg1"/>
                      </a:solidFill>
                      <a:prstDash val="solid"/>
                      <a:round/>
                      <a:headEnd type="none" w="med" len="med"/>
                      <a:tailEnd type="none" w="med" len="med"/>
                    </a:lnR>
                  </a:tcPr>
                </a:tc>
                <a:tc>
                  <a:txBody>
                    <a:bodyPr/>
                    <a:lstStyle/>
                    <a:p>
                      <a:pPr algn="l"/>
                      <a:r>
                        <a:rPr lang="en-US" sz="2400" dirty="0"/>
                        <a:t>ANOVA</a:t>
                      </a:r>
                      <a:r>
                        <a:rPr lang="en-US" sz="2400" baseline="0" dirty="0"/>
                        <a:t> (Analysis of Variance)</a:t>
                      </a:r>
                      <a:endParaRPr lang="en-US" sz="2400" dirty="0"/>
                    </a:p>
                  </a:txBody>
                  <a:tcPr anchor="ctr">
                    <a:lnL w="381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dirty="0"/>
                        <a:t>Simple or Multiple Regression</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0001"/>
                  </a:ext>
                </a:extLst>
              </a:tr>
              <a:tr h="1570425">
                <a:tc>
                  <a:txBody>
                    <a:bodyPr/>
                    <a:lstStyle/>
                    <a:p>
                      <a:pPr algn="ctr"/>
                      <a:r>
                        <a:rPr lang="en-US" sz="2400" dirty="0"/>
                        <a:t>Categorical</a:t>
                      </a:r>
                      <a:br>
                        <a:rPr lang="en-US" sz="2400" dirty="0"/>
                      </a:br>
                      <a:r>
                        <a:rPr lang="en-US" sz="2400" dirty="0"/>
                        <a:t>or</a:t>
                      </a:r>
                      <a:br>
                        <a:rPr lang="en-US" sz="2400" dirty="0"/>
                      </a:br>
                      <a:r>
                        <a:rPr lang="en-US" sz="2400" dirty="0"/>
                        <a:t>Ordinal</a:t>
                      </a:r>
                    </a:p>
                  </a:txBody>
                  <a:tcPr anchor="ctr">
                    <a:lnR w="38100" cap="flat" cmpd="sng" algn="ctr">
                      <a:solidFill>
                        <a:schemeClr val="bg1"/>
                      </a:solidFill>
                      <a:prstDash val="solid"/>
                      <a:round/>
                      <a:headEnd type="none" w="med" len="med"/>
                      <a:tailEnd type="none" w="med" len="med"/>
                    </a:lnR>
                    <a:solidFill>
                      <a:schemeClr val="bg1">
                        <a:lumMod val="75000"/>
                      </a:schemeClr>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t>Generalized Linear Models</a:t>
                      </a:r>
                      <a:br>
                        <a:rPr lang="en-US" sz="2400" dirty="0"/>
                      </a:br>
                      <a:r>
                        <a:rPr lang="en-US" sz="2400" dirty="0"/>
                        <a:t>(e.g. Logistic Regression)</a:t>
                      </a:r>
                    </a:p>
                  </a:txBody>
                  <a:tcPr anchor="ctr">
                    <a:lnL w="381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lumMod val="75000"/>
                      </a:schemeClr>
                    </a:solidFill>
                  </a:tcPr>
                </a:tc>
                <a:tc hMerge="1">
                  <a:txBody>
                    <a:bodyPr/>
                    <a:lstStyle/>
                    <a:p>
                      <a:pPr algn="ctr"/>
                      <a:endParaRPr lang="en-US" sz="2400" dirty="0"/>
                    </a:p>
                  </a:txBody>
                  <a:tcPr anchor="ctr"/>
                </a:tc>
                <a:extLst>
                  <a:ext uri="{0D108BD9-81ED-4DB2-BD59-A6C34878D82A}">
                    <a16:rowId xmlns:a16="http://schemas.microsoft.com/office/drawing/2014/main" val="10002"/>
                  </a:ext>
                </a:extLst>
              </a:tr>
            </a:tbl>
          </a:graphicData>
        </a:graphic>
      </p:graphicFrame>
      <p:sp>
        <p:nvSpPr>
          <p:cNvPr id="4" name="Title 1"/>
          <p:cNvSpPr txBox="1">
            <a:spLocks/>
          </p:cNvSpPr>
          <p:nvPr/>
        </p:nvSpPr>
        <p:spPr>
          <a:xfrm>
            <a:off x="545929" y="6004049"/>
            <a:ext cx="4905331" cy="6480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a:lstStyle>
          <a:p>
            <a:pPr fontAlgn="auto">
              <a:spcAft>
                <a:spcPts val="0"/>
              </a:spcAft>
            </a:pPr>
            <a:endParaRPr lang="en-US" dirty="0">
              <a:solidFill>
                <a:srgbClr val="FF0000"/>
              </a:solidFill>
              <a:effectLst/>
              <a:latin typeface="Arial" charset="0"/>
              <a:ea typeface="Arial" charset="0"/>
              <a:cs typeface="Arial" charset="0"/>
            </a:endParaRPr>
          </a:p>
        </p:txBody>
      </p:sp>
    </p:spTree>
    <p:extLst>
      <p:ext uri="{BB962C8B-B14F-4D97-AF65-F5344CB8AC3E}">
        <p14:creationId xmlns:p14="http://schemas.microsoft.com/office/powerpoint/2010/main" val="3616822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49249" y="1032061"/>
            <a:ext cx="8485658" cy="4580173"/>
          </a:xfrm>
        </p:spPr>
        <p:txBody>
          <a:bodyPr/>
          <a:lstStyle/>
          <a:p>
            <a:pPr>
              <a:lnSpc>
                <a:spcPct val="108000"/>
              </a:lnSpc>
              <a:spcBef>
                <a:spcPts val="1200"/>
              </a:spcBef>
            </a:pPr>
            <a:r>
              <a:rPr lang="en-US" dirty="0"/>
              <a:t>Syllabus</a:t>
            </a:r>
          </a:p>
          <a:p>
            <a:pPr>
              <a:lnSpc>
                <a:spcPct val="108000"/>
              </a:lnSpc>
              <a:spcBef>
                <a:spcPts val="1200"/>
              </a:spcBef>
            </a:pPr>
            <a:r>
              <a:rPr lang="en-US" dirty="0"/>
              <a:t>Assignments: 1 Team assignment + 1 Individual assignment </a:t>
            </a:r>
          </a:p>
          <a:p>
            <a:pPr>
              <a:lnSpc>
                <a:spcPct val="108000"/>
              </a:lnSpc>
              <a:spcBef>
                <a:spcPts val="1200"/>
              </a:spcBef>
            </a:pPr>
            <a:r>
              <a:rPr lang="en-US" dirty="0"/>
              <a:t>Final project: team </a:t>
            </a:r>
          </a:p>
          <a:p>
            <a:pPr>
              <a:lnSpc>
                <a:spcPct val="108000"/>
              </a:lnSpc>
              <a:spcBef>
                <a:spcPts val="1200"/>
              </a:spcBef>
            </a:pPr>
            <a:r>
              <a:rPr lang="en-US" dirty="0"/>
              <a:t>Contacting me: </a:t>
            </a:r>
            <a:r>
              <a:rPr lang="en-US" dirty="0">
                <a:hlinkClick r:id="rId3"/>
              </a:rPr>
              <a:t>juewang-faculty@queensu.ca</a:t>
            </a:r>
            <a:r>
              <a:rPr lang="en-US" dirty="0"/>
              <a:t> </a:t>
            </a:r>
          </a:p>
          <a:p>
            <a:pPr marL="0" indent="0">
              <a:lnSpc>
                <a:spcPct val="108000"/>
              </a:lnSpc>
              <a:spcBef>
                <a:spcPts val="1200"/>
              </a:spcBef>
              <a:buNone/>
            </a:pPr>
            <a:r>
              <a:rPr lang="zh-CN" altLang="en-US" dirty="0"/>
              <a:t>     </a:t>
            </a:r>
            <a:r>
              <a:rPr lang="en-US" dirty="0"/>
              <a:t>(</a:t>
            </a:r>
            <a:r>
              <a:rPr lang="en-US" altLang="zh-CN" sz="2000" dirty="0">
                <a:solidFill>
                  <a:srgbClr val="FF0000"/>
                </a:solidFill>
              </a:rPr>
              <a:t>Note</a:t>
            </a:r>
            <a:r>
              <a:rPr lang="zh-CN" altLang="en-US" sz="2000" dirty="0">
                <a:solidFill>
                  <a:srgbClr val="FF0000"/>
                </a:solidFill>
              </a:rPr>
              <a:t> </a:t>
            </a:r>
            <a:r>
              <a:rPr lang="en-US" altLang="zh-CN" sz="2000" dirty="0">
                <a:solidFill>
                  <a:srgbClr val="FF0000"/>
                </a:solidFill>
              </a:rPr>
              <a:t>that</a:t>
            </a:r>
            <a:r>
              <a:rPr lang="zh-CN" altLang="en-US" sz="2000" dirty="0">
                <a:solidFill>
                  <a:srgbClr val="FF0000"/>
                </a:solidFill>
              </a:rPr>
              <a:t> </a:t>
            </a:r>
            <a:r>
              <a:rPr lang="en-US" sz="2000" dirty="0">
                <a:solidFill>
                  <a:srgbClr val="FF0000"/>
                </a:solidFill>
                <a:hlinkClick r:id="rId4"/>
              </a:rPr>
              <a:t>jue.wang@queensu.ca</a:t>
            </a:r>
            <a:r>
              <a:rPr lang="en-US" sz="2000" dirty="0">
                <a:solidFill>
                  <a:srgbClr val="FF0000"/>
                </a:solidFill>
              </a:rPr>
              <a:t> is NOT my email</a:t>
            </a:r>
            <a:r>
              <a:rPr lang="en-US" dirty="0"/>
              <a:t>)</a:t>
            </a:r>
          </a:p>
          <a:p>
            <a:pPr>
              <a:lnSpc>
                <a:spcPct val="108000"/>
              </a:lnSpc>
              <a:spcBef>
                <a:spcPts val="1200"/>
              </a:spcBef>
            </a:pPr>
            <a:r>
              <a:rPr lang="en-US" dirty="0"/>
              <a:t>Office hours: After class</a:t>
            </a:r>
            <a:br>
              <a:rPr lang="en-US" dirty="0"/>
            </a:br>
            <a:endParaRPr lang="en-US" dirty="0"/>
          </a:p>
        </p:txBody>
      </p:sp>
      <p:sp>
        <p:nvSpPr>
          <p:cNvPr id="92162" name="Rectangle 1026"/>
          <p:cNvSpPr>
            <a:spLocks noGrp="1" noChangeArrowheads="1"/>
          </p:cNvSpPr>
          <p:nvPr>
            <p:ph type="title"/>
          </p:nvPr>
        </p:nvSpPr>
        <p:spPr/>
        <p:txBody>
          <a:bodyPr/>
          <a:lstStyle/>
          <a:p>
            <a:r>
              <a:rPr lang="en-US" dirty="0"/>
              <a:t>Course Administration</a:t>
            </a:r>
          </a:p>
        </p:txBody>
      </p:sp>
    </p:spTree>
    <p:extLst>
      <p:ext uri="{BB962C8B-B14F-4D97-AF65-F5344CB8AC3E}">
        <p14:creationId xmlns:p14="http://schemas.microsoft.com/office/powerpoint/2010/main" val="2073991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FDFE74-4BFF-EC4E-B209-7A89BAC5C2CC}"/>
              </a:ext>
            </a:extLst>
          </p:cNvPr>
          <p:cNvSpPr>
            <a:spLocks noGrp="1"/>
          </p:cNvSpPr>
          <p:nvPr>
            <p:ph idx="1"/>
          </p:nvPr>
        </p:nvSpPr>
        <p:spPr>
          <a:xfrm>
            <a:off x="349250" y="772003"/>
            <a:ext cx="5990590" cy="490740"/>
          </a:xfrm>
        </p:spPr>
        <p:txBody>
          <a:bodyPr>
            <a:normAutofit fontScale="92500"/>
          </a:bodyPr>
          <a:lstStyle/>
          <a:p>
            <a:pPr marL="0" indent="0">
              <a:buNone/>
            </a:pPr>
            <a:r>
              <a:rPr lang="en-US" sz="1800" dirty="0"/>
              <a:t>https://</a:t>
            </a:r>
            <a:r>
              <a:rPr lang="en-US" sz="1800" dirty="0" err="1"/>
              <a:t>hastie.su.domains</a:t>
            </a:r>
            <a:r>
              <a:rPr lang="en-US" sz="1800" dirty="0"/>
              <a:t>/ISLP/</a:t>
            </a:r>
            <a:r>
              <a:rPr lang="en-US" sz="1800" dirty="0" err="1"/>
              <a:t>ISLP_website.pdf.download.html</a:t>
            </a:r>
            <a:endParaRPr lang="en-US" sz="1800" dirty="0"/>
          </a:p>
        </p:txBody>
      </p:sp>
      <p:sp>
        <p:nvSpPr>
          <p:cNvPr id="3" name="Title 2">
            <a:extLst>
              <a:ext uri="{FF2B5EF4-FFF2-40B4-BE49-F238E27FC236}">
                <a16:creationId xmlns:a16="http://schemas.microsoft.com/office/drawing/2014/main" id="{509CF55A-8011-CF4C-98D6-C0CDCF38FFCB}"/>
              </a:ext>
            </a:extLst>
          </p:cNvPr>
          <p:cNvSpPr>
            <a:spLocks noGrp="1"/>
          </p:cNvSpPr>
          <p:nvPr>
            <p:ph type="title"/>
          </p:nvPr>
        </p:nvSpPr>
        <p:spPr/>
        <p:txBody>
          <a:bodyPr/>
          <a:lstStyle/>
          <a:p>
            <a:r>
              <a:rPr lang="en-US" dirty="0"/>
              <a:t>E-Textbook: James et. al. (Python version)</a:t>
            </a:r>
          </a:p>
        </p:txBody>
      </p:sp>
      <p:pic>
        <p:nvPicPr>
          <p:cNvPr id="7" name="Picture 6" descr="A book cover with text&#10;&#10;Description automatically generated">
            <a:extLst>
              <a:ext uri="{FF2B5EF4-FFF2-40B4-BE49-F238E27FC236}">
                <a16:creationId xmlns:a16="http://schemas.microsoft.com/office/drawing/2014/main" id="{6BB5C074-C991-48E7-7672-79E59D6A1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461" y="1262743"/>
            <a:ext cx="3541207" cy="5515950"/>
          </a:xfrm>
          <a:prstGeom prst="rect">
            <a:avLst/>
          </a:prstGeom>
        </p:spPr>
      </p:pic>
    </p:spTree>
    <p:extLst>
      <p:ext uri="{BB962C8B-B14F-4D97-AF65-F5344CB8AC3E}">
        <p14:creationId xmlns:p14="http://schemas.microsoft.com/office/powerpoint/2010/main" val="419293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1027"/>
          <p:cNvSpPr>
            <a:spLocks noGrp="1" noChangeArrowheads="1"/>
          </p:cNvSpPr>
          <p:nvPr>
            <p:ph idx="1"/>
          </p:nvPr>
        </p:nvSpPr>
        <p:spPr>
          <a:xfrm>
            <a:off x="208998" y="1563697"/>
            <a:ext cx="8726004" cy="4346621"/>
          </a:xfrm>
        </p:spPr>
        <p:txBody>
          <a:bodyPr>
            <a:normAutofit/>
          </a:bodyPr>
          <a:lstStyle/>
          <a:p>
            <a:pPr>
              <a:spcBef>
                <a:spcPts val="1800"/>
              </a:spcBef>
            </a:pPr>
            <a:r>
              <a:rPr lang="en-US" b="1" dirty="0"/>
              <a:t>Module 1</a:t>
            </a:r>
            <a:r>
              <a:rPr lang="en-US" dirty="0"/>
              <a:t>: Assessing model accuracy (Chapter 2.2 of James et. al.)</a:t>
            </a:r>
          </a:p>
          <a:p>
            <a:pPr>
              <a:spcBef>
                <a:spcPts val="1800"/>
              </a:spcBef>
            </a:pPr>
            <a:r>
              <a:rPr lang="en-US" b="1" dirty="0"/>
              <a:t>Module </a:t>
            </a:r>
            <a:r>
              <a:rPr lang="en-US" altLang="zh-CN" b="1" dirty="0"/>
              <a:t>2</a:t>
            </a:r>
            <a:r>
              <a:rPr lang="en-US" dirty="0"/>
              <a:t>: Data transformations (Chapter 3.3.2)</a:t>
            </a:r>
          </a:p>
          <a:p>
            <a:pPr>
              <a:spcBef>
                <a:spcPts val="1800"/>
              </a:spcBef>
            </a:pPr>
            <a:endParaRPr lang="en-US" dirty="0"/>
          </a:p>
        </p:txBody>
      </p:sp>
      <p:sp>
        <p:nvSpPr>
          <p:cNvPr id="92162" name="Rectangle 1026"/>
          <p:cNvSpPr>
            <a:spLocks noGrp="1" noChangeArrowheads="1"/>
          </p:cNvSpPr>
          <p:nvPr>
            <p:ph type="title"/>
          </p:nvPr>
        </p:nvSpPr>
        <p:spPr/>
        <p:txBody>
          <a:bodyPr/>
          <a:lstStyle/>
          <a:p>
            <a:r>
              <a:rPr lang="en-US" dirty="0"/>
              <a:t>Learning Objectives of Regression (Session 1)</a:t>
            </a:r>
          </a:p>
        </p:txBody>
      </p:sp>
    </p:spTree>
    <p:extLst>
      <p:ext uri="{BB962C8B-B14F-4D97-AF65-F5344CB8AC3E}">
        <p14:creationId xmlns:p14="http://schemas.microsoft.com/office/powerpoint/2010/main" val="1365603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3" name="Rectangle 1027"/>
          <p:cNvSpPr>
            <a:spLocks noGrp="1" noChangeArrowheads="1"/>
          </p:cNvSpPr>
          <p:nvPr>
            <p:ph idx="1"/>
          </p:nvPr>
        </p:nvSpPr>
        <p:spPr>
          <a:xfrm>
            <a:off x="525096" y="1005026"/>
            <a:ext cx="8436023" cy="5618512"/>
          </a:xfrm>
        </p:spPr>
        <p:txBody>
          <a:bodyPr>
            <a:normAutofit/>
          </a:bodyPr>
          <a:lstStyle/>
          <a:p>
            <a:pPr>
              <a:spcBef>
                <a:spcPts val="1800"/>
              </a:spcBef>
            </a:pPr>
            <a:r>
              <a:rPr lang="en-US" b="1" dirty="0"/>
              <a:t>Module </a:t>
            </a:r>
            <a:r>
              <a:rPr lang="en-US" altLang="zh-CN" b="1" dirty="0"/>
              <a:t>3</a:t>
            </a:r>
            <a:r>
              <a:rPr lang="en-US" dirty="0"/>
              <a:t>: Qualitative predictors (Chapter 3.3.1), Interactions (Chapter 3.3.2)</a:t>
            </a:r>
          </a:p>
          <a:p>
            <a:pPr>
              <a:spcBef>
                <a:spcPts val="1800"/>
              </a:spcBef>
            </a:pPr>
            <a:r>
              <a:rPr lang="en-US" b="1" dirty="0"/>
              <a:t>Module </a:t>
            </a:r>
            <a:r>
              <a:rPr lang="en-US" altLang="zh-CN" b="1" dirty="0"/>
              <a:t>4</a:t>
            </a:r>
            <a:r>
              <a:rPr lang="en-US" dirty="0"/>
              <a:t>: Shrinkage Methods for regularization (Chapter 6.2) </a:t>
            </a:r>
          </a:p>
          <a:p>
            <a:pPr>
              <a:spcBef>
                <a:spcPts val="1800"/>
              </a:spcBef>
            </a:pPr>
            <a:endParaRPr lang="en-US" dirty="0"/>
          </a:p>
          <a:p>
            <a:pPr>
              <a:spcBef>
                <a:spcPts val="1800"/>
              </a:spcBef>
            </a:pPr>
            <a:r>
              <a:rPr lang="en-US" dirty="0"/>
              <a:t>Assignment #1: </a:t>
            </a:r>
            <a:r>
              <a:rPr lang="en-US" b="1" dirty="0"/>
              <a:t>Kaggle competition (Team)</a:t>
            </a:r>
          </a:p>
        </p:txBody>
      </p:sp>
      <p:sp>
        <p:nvSpPr>
          <p:cNvPr id="92162" name="Rectangle 1026"/>
          <p:cNvSpPr>
            <a:spLocks noGrp="1" noChangeArrowheads="1"/>
          </p:cNvSpPr>
          <p:nvPr>
            <p:ph type="title"/>
          </p:nvPr>
        </p:nvSpPr>
        <p:spPr/>
        <p:txBody>
          <a:bodyPr/>
          <a:lstStyle/>
          <a:p>
            <a:r>
              <a:rPr lang="en-US" dirty="0"/>
              <a:t>Learning Objectives of Regression (Session 2)</a:t>
            </a:r>
          </a:p>
        </p:txBody>
      </p:sp>
    </p:spTree>
    <p:extLst>
      <p:ext uri="{BB962C8B-B14F-4D97-AF65-F5344CB8AC3E}">
        <p14:creationId xmlns:p14="http://schemas.microsoft.com/office/powerpoint/2010/main" val="1091845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210" y="925121"/>
            <a:ext cx="7485705" cy="648072"/>
          </a:xfrm>
        </p:spPr>
        <p:txBody>
          <a:bodyPr/>
          <a:lstStyle/>
          <a:p>
            <a:pPr>
              <a:lnSpc>
                <a:spcPts val="2600"/>
              </a:lnSpc>
            </a:pPr>
            <a:r>
              <a:rPr lang="en-US" dirty="0"/>
              <a:t>Analytics: </a:t>
            </a:r>
            <a:br>
              <a:rPr lang="en-US" dirty="0"/>
            </a:br>
            <a:r>
              <a:rPr lang="en-US" dirty="0"/>
              <a:t>Descriptive </a:t>
            </a:r>
            <a:r>
              <a:rPr lang="en-US" i="1" dirty="0"/>
              <a:t>versus</a:t>
            </a:r>
            <a:r>
              <a:rPr lang="en-US" dirty="0"/>
              <a:t> Predictive </a:t>
            </a:r>
            <a:r>
              <a:rPr lang="en-US" i="1" dirty="0"/>
              <a:t>versus</a:t>
            </a:r>
            <a:r>
              <a:rPr lang="en-US" dirty="0"/>
              <a:t> Prescriptive</a:t>
            </a:r>
          </a:p>
        </p:txBody>
      </p:sp>
      <p:pic>
        <p:nvPicPr>
          <p:cNvPr id="5" name="Picture 4"/>
          <p:cNvPicPr>
            <a:picLocks noChangeAspect="1"/>
          </p:cNvPicPr>
          <p:nvPr/>
        </p:nvPicPr>
        <p:blipFill>
          <a:blip r:embed="rId3"/>
          <a:stretch>
            <a:fillRect/>
          </a:stretch>
        </p:blipFill>
        <p:spPr>
          <a:xfrm>
            <a:off x="449296" y="2022020"/>
            <a:ext cx="8355013" cy="4113627"/>
          </a:xfrm>
          <a:prstGeom prst="rect">
            <a:avLst/>
          </a:prstGeom>
          <a:ln>
            <a:solidFill>
              <a:schemeClr val="accent1"/>
            </a:solidFill>
          </a:ln>
        </p:spPr>
      </p:pic>
    </p:spTree>
    <p:extLst>
      <p:ext uri="{BB962C8B-B14F-4D97-AF65-F5344CB8AC3E}">
        <p14:creationId xmlns:p14="http://schemas.microsoft.com/office/powerpoint/2010/main" val="467428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5E159-55CB-5C4C-9192-243E349E0374}"/>
              </a:ext>
            </a:extLst>
          </p:cNvPr>
          <p:cNvSpPr>
            <a:spLocks noGrp="1"/>
          </p:cNvSpPr>
          <p:nvPr>
            <p:ph type="title"/>
          </p:nvPr>
        </p:nvSpPr>
        <p:spPr>
          <a:xfrm>
            <a:off x="821667" y="2631069"/>
            <a:ext cx="7500665" cy="648072"/>
          </a:xfrm>
        </p:spPr>
        <p:txBody>
          <a:bodyPr/>
          <a:lstStyle/>
          <a:p>
            <a:pPr algn="ctr"/>
            <a:r>
              <a:rPr lang="en-US" dirty="0"/>
              <a:t>Module 1: Model Selection &amp; Assessment</a:t>
            </a:r>
          </a:p>
        </p:txBody>
      </p:sp>
    </p:spTree>
    <p:extLst>
      <p:ext uri="{BB962C8B-B14F-4D97-AF65-F5344CB8AC3E}">
        <p14:creationId xmlns:p14="http://schemas.microsoft.com/office/powerpoint/2010/main" val="3131167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B82531-DD56-9A44-8B0D-CF2412C7C8EA}"/>
              </a:ext>
            </a:extLst>
          </p:cNvPr>
          <p:cNvSpPr>
            <a:spLocks noGrp="1"/>
          </p:cNvSpPr>
          <p:nvPr>
            <p:ph idx="1"/>
          </p:nvPr>
        </p:nvSpPr>
        <p:spPr>
          <a:xfrm>
            <a:off x="349249" y="1255841"/>
            <a:ext cx="8733790" cy="4669830"/>
          </a:xfrm>
        </p:spPr>
        <p:txBody>
          <a:bodyPr/>
          <a:lstStyle/>
          <a:p>
            <a:r>
              <a:rPr lang="en-US" dirty="0"/>
              <a:t>Suppose you have fitted two different models to the </a:t>
            </a:r>
            <a:r>
              <a:rPr lang="en-US" b="1" u="sng" dirty="0"/>
              <a:t>entire</a:t>
            </a:r>
            <a:r>
              <a:rPr lang="en-US" b="1" dirty="0"/>
              <a:t> dataset </a:t>
            </a:r>
            <a:r>
              <a:rPr lang="en-US" dirty="0"/>
              <a:t>and found that</a:t>
            </a:r>
          </a:p>
          <a:p>
            <a:pPr lvl="1"/>
            <a:r>
              <a:rPr lang="en-US" dirty="0"/>
              <a:t>Model A has an R-squared </a:t>
            </a:r>
            <a:r>
              <a:rPr lang="en-US" dirty="0">
                <a:solidFill>
                  <a:srgbClr val="FF0000"/>
                </a:solidFill>
              </a:rPr>
              <a:t>0.89</a:t>
            </a:r>
          </a:p>
          <a:p>
            <a:pPr lvl="1"/>
            <a:r>
              <a:rPr lang="en-US" dirty="0"/>
              <a:t>Model B has an R-squared </a:t>
            </a:r>
            <a:r>
              <a:rPr lang="en-US" dirty="0">
                <a:solidFill>
                  <a:srgbClr val="FF0000"/>
                </a:solidFill>
              </a:rPr>
              <a:t>0.67</a:t>
            </a:r>
          </a:p>
          <a:p>
            <a:pPr lvl="1"/>
            <a:endParaRPr lang="en-US" dirty="0">
              <a:solidFill>
                <a:srgbClr val="FF0000"/>
              </a:solidFill>
            </a:endParaRPr>
          </a:p>
          <a:p>
            <a:r>
              <a:rPr lang="en-US" dirty="0"/>
              <a:t>Which model will you choose as the final model (i.e., for the prediction of new samples)? </a:t>
            </a:r>
          </a:p>
        </p:txBody>
      </p:sp>
      <p:sp>
        <p:nvSpPr>
          <p:cNvPr id="3" name="Title 2">
            <a:extLst>
              <a:ext uri="{FF2B5EF4-FFF2-40B4-BE49-F238E27FC236}">
                <a16:creationId xmlns:a16="http://schemas.microsoft.com/office/drawing/2014/main" id="{90CE5E84-3941-334C-AAF0-C84E9422BF3B}"/>
              </a:ext>
            </a:extLst>
          </p:cNvPr>
          <p:cNvSpPr>
            <a:spLocks noGrp="1"/>
          </p:cNvSpPr>
          <p:nvPr>
            <p:ph type="title"/>
          </p:nvPr>
        </p:nvSpPr>
        <p:spPr/>
        <p:txBody>
          <a:bodyPr/>
          <a:lstStyle/>
          <a:p>
            <a:r>
              <a:rPr lang="en-US" dirty="0"/>
              <a:t>Model Selection: Which Model is Better?</a:t>
            </a:r>
          </a:p>
        </p:txBody>
      </p:sp>
    </p:spTree>
    <p:extLst>
      <p:ext uri="{BB962C8B-B14F-4D97-AF65-F5344CB8AC3E}">
        <p14:creationId xmlns:p14="http://schemas.microsoft.com/office/powerpoint/2010/main" val="419964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35DE6B-6311-C245-A3E4-C9A44EA0AD63}"/>
              </a:ext>
            </a:extLst>
          </p:cNvPr>
          <p:cNvSpPr>
            <a:spLocks noGrp="1"/>
          </p:cNvSpPr>
          <p:nvPr>
            <p:ph idx="1"/>
          </p:nvPr>
        </p:nvSpPr>
        <p:spPr>
          <a:xfrm>
            <a:off x="426251" y="900625"/>
            <a:ext cx="8445500" cy="4205886"/>
          </a:xfrm>
        </p:spPr>
        <p:txBody>
          <a:bodyPr>
            <a:normAutofit/>
          </a:bodyPr>
          <a:lstStyle/>
          <a:p>
            <a:r>
              <a:rPr lang="en-CA" b="1" dirty="0"/>
              <a:t>Model selection</a:t>
            </a:r>
            <a:r>
              <a:rPr lang="en-CA" dirty="0"/>
              <a:t>: estimating the performance of different models in order to choose the best one. </a:t>
            </a:r>
          </a:p>
          <a:p>
            <a:endParaRPr lang="en-CA" dirty="0"/>
          </a:p>
          <a:p>
            <a:r>
              <a:rPr lang="en-CA" dirty="0"/>
              <a:t>A </a:t>
            </a:r>
            <a:r>
              <a:rPr lang="en-CA" b="1" dirty="0"/>
              <a:t>training set </a:t>
            </a:r>
            <a:r>
              <a:rPr lang="en-CA" dirty="0"/>
              <a:t>is used to estimate the parameters of the model.</a:t>
            </a:r>
          </a:p>
          <a:p>
            <a:endParaRPr lang="en-CA" dirty="0"/>
          </a:p>
          <a:p>
            <a:r>
              <a:rPr lang="en-CA" dirty="0"/>
              <a:t>A </a:t>
            </a:r>
            <a:r>
              <a:rPr lang="en-CA" b="1" dirty="0"/>
              <a:t>testing set </a:t>
            </a:r>
            <a:r>
              <a:rPr lang="en-CA" dirty="0"/>
              <a:t>is used for assessing the prediction performance of the model. </a:t>
            </a:r>
          </a:p>
          <a:p>
            <a:pPr lvl="1"/>
            <a:r>
              <a:rPr lang="en-US" dirty="0"/>
              <a:t>kept in a “vault”, </a:t>
            </a:r>
            <a:r>
              <a:rPr lang="en-CA" dirty="0"/>
              <a:t>brought out only at the end </a:t>
            </a:r>
            <a:endParaRPr lang="en-US" dirty="0"/>
          </a:p>
          <a:p>
            <a:endParaRPr lang="en-US" dirty="0"/>
          </a:p>
          <a:p>
            <a:endParaRPr lang="en-US" dirty="0"/>
          </a:p>
        </p:txBody>
      </p:sp>
      <p:pic>
        <p:nvPicPr>
          <p:cNvPr id="4098" name="Picture 2">
            <a:extLst>
              <a:ext uri="{FF2B5EF4-FFF2-40B4-BE49-F238E27FC236}">
                <a16:creationId xmlns:a16="http://schemas.microsoft.com/office/drawing/2014/main" id="{5A1EE7B6-8A54-6C40-BEC2-AAF88C070F4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1841" y="4729105"/>
            <a:ext cx="7642459" cy="7548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87CA32-AF1B-0F4C-A2D8-52E4DC63F82B}"/>
              </a:ext>
            </a:extLst>
          </p:cNvPr>
          <p:cNvSpPr/>
          <p:nvPr/>
        </p:nvSpPr>
        <p:spPr>
          <a:xfrm>
            <a:off x="4009484" y="4886091"/>
            <a:ext cx="867545" cy="400110"/>
          </a:xfrm>
          <a:prstGeom prst="rect">
            <a:avLst/>
          </a:prstGeom>
        </p:spPr>
        <p:txBody>
          <a:bodyPr wrap="none">
            <a:spAutoFit/>
          </a:bodyPr>
          <a:lstStyle/>
          <a:p>
            <a:r>
              <a:rPr lang="en-CA" sz="2000" b="0" dirty="0">
                <a:effectLst/>
              </a:rPr>
              <a:t>(75%)</a:t>
            </a:r>
            <a:endParaRPr lang="en-US" sz="2000" dirty="0"/>
          </a:p>
        </p:txBody>
      </p:sp>
      <p:sp>
        <p:nvSpPr>
          <p:cNvPr id="6" name="Rectangle 5">
            <a:extLst>
              <a:ext uri="{FF2B5EF4-FFF2-40B4-BE49-F238E27FC236}">
                <a16:creationId xmlns:a16="http://schemas.microsoft.com/office/drawing/2014/main" id="{F248C719-022D-244F-8437-57F3EEC3E2C8}"/>
              </a:ext>
            </a:extLst>
          </p:cNvPr>
          <p:cNvSpPr/>
          <p:nvPr/>
        </p:nvSpPr>
        <p:spPr>
          <a:xfrm>
            <a:off x="7406961" y="4886091"/>
            <a:ext cx="867545" cy="400110"/>
          </a:xfrm>
          <a:prstGeom prst="rect">
            <a:avLst/>
          </a:prstGeom>
        </p:spPr>
        <p:txBody>
          <a:bodyPr wrap="none">
            <a:spAutoFit/>
          </a:bodyPr>
          <a:lstStyle/>
          <a:p>
            <a:r>
              <a:rPr lang="en-CA" sz="2000" b="0" dirty="0">
                <a:effectLst/>
              </a:rPr>
              <a:t>(25%)</a:t>
            </a:r>
            <a:endParaRPr lang="en-US" sz="2000" dirty="0"/>
          </a:p>
        </p:txBody>
      </p:sp>
      <p:sp>
        <p:nvSpPr>
          <p:cNvPr id="4" name="Rectangle 3">
            <a:extLst>
              <a:ext uri="{FF2B5EF4-FFF2-40B4-BE49-F238E27FC236}">
                <a16:creationId xmlns:a16="http://schemas.microsoft.com/office/drawing/2014/main" id="{A13159D7-AF11-6A48-96FB-CE1ADDF12270}"/>
              </a:ext>
            </a:extLst>
          </p:cNvPr>
          <p:cNvSpPr/>
          <p:nvPr/>
        </p:nvSpPr>
        <p:spPr>
          <a:xfrm>
            <a:off x="3648383" y="5728380"/>
            <a:ext cx="2021964" cy="461665"/>
          </a:xfrm>
          <a:prstGeom prst="rect">
            <a:avLst/>
          </a:prstGeom>
        </p:spPr>
        <p:txBody>
          <a:bodyPr wrap="none">
            <a:spAutoFit/>
          </a:bodyPr>
          <a:lstStyle/>
          <a:p>
            <a:r>
              <a:rPr lang="en-CA" b="0" dirty="0">
                <a:solidFill>
                  <a:prstClr val="black">
                    <a:lumMod val="85000"/>
                    <a:lumOff val="15000"/>
                  </a:prstClr>
                </a:solidFill>
                <a:effectLst/>
                <a:latin typeface="Calibri"/>
              </a:rPr>
              <a:t>Historical data</a:t>
            </a:r>
            <a:endParaRPr lang="en-US" b="0" dirty="0"/>
          </a:p>
        </p:txBody>
      </p:sp>
      <p:sp>
        <p:nvSpPr>
          <p:cNvPr id="7" name="Left Brace 6">
            <a:extLst>
              <a:ext uri="{FF2B5EF4-FFF2-40B4-BE49-F238E27FC236}">
                <a16:creationId xmlns:a16="http://schemas.microsoft.com/office/drawing/2014/main" id="{0CB30901-FC9B-0443-98DF-6A949ECFD8FA}"/>
              </a:ext>
            </a:extLst>
          </p:cNvPr>
          <p:cNvSpPr/>
          <p:nvPr/>
        </p:nvSpPr>
        <p:spPr>
          <a:xfrm rot="16200000">
            <a:off x="4375565" y="2024435"/>
            <a:ext cx="295012" cy="7157925"/>
          </a:xfrm>
          <a:prstGeom prst="leftBrace">
            <a:avLst>
              <a:gd name="adj1" fmla="val 93939"/>
              <a:gd name="adj2" fmla="val 50000"/>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2709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1D772-15D2-024D-A56F-0395445F1317}"/>
              </a:ext>
            </a:extLst>
          </p:cNvPr>
          <p:cNvSpPr>
            <a:spLocks noGrp="1"/>
          </p:cNvSpPr>
          <p:nvPr>
            <p:ph type="title"/>
          </p:nvPr>
        </p:nvSpPr>
        <p:spPr/>
        <p:txBody>
          <a:bodyPr/>
          <a:lstStyle/>
          <a:p>
            <a:r>
              <a:rPr lang="en-US" dirty="0"/>
              <a:t>Model Selection</a:t>
            </a:r>
          </a:p>
        </p:txBody>
      </p:sp>
      <p:sp>
        <p:nvSpPr>
          <p:cNvPr id="4" name="Content Placeholder 1">
            <a:extLst>
              <a:ext uri="{FF2B5EF4-FFF2-40B4-BE49-F238E27FC236}">
                <a16:creationId xmlns:a16="http://schemas.microsoft.com/office/drawing/2014/main" id="{1389CF26-7AC4-2D4E-80CF-BB2990BE8A57}"/>
              </a:ext>
            </a:extLst>
          </p:cNvPr>
          <p:cNvSpPr>
            <a:spLocks noGrp="1"/>
          </p:cNvSpPr>
          <p:nvPr>
            <p:ph idx="1"/>
          </p:nvPr>
        </p:nvSpPr>
        <p:spPr>
          <a:xfrm>
            <a:off x="349248" y="851310"/>
            <a:ext cx="8688873" cy="5533478"/>
          </a:xfrm>
        </p:spPr>
        <p:txBody>
          <a:bodyPr>
            <a:normAutofit/>
          </a:bodyPr>
          <a:lstStyle/>
          <a:p>
            <a:r>
              <a:rPr lang="en-US" dirty="0"/>
              <a:t>To choose the best model, we don’t want to fit the training set “too well”. </a:t>
            </a:r>
          </a:p>
          <a:p>
            <a:r>
              <a:rPr lang="en-US" dirty="0"/>
              <a:t>Rather, we want to fit the </a:t>
            </a:r>
            <a:r>
              <a:rPr lang="en-US" dirty="0">
                <a:solidFill>
                  <a:schemeClr val="tx1"/>
                </a:solidFill>
              </a:rPr>
              <a:t>training set </a:t>
            </a:r>
            <a:r>
              <a:rPr lang="en-US" dirty="0"/>
              <a:t>“just right”</a:t>
            </a:r>
            <a:r>
              <a:rPr lang="en-US" dirty="0">
                <a:solidFill>
                  <a:schemeClr val="tx1"/>
                </a:solidFill>
              </a:rPr>
              <a:t>. </a:t>
            </a:r>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pic>
        <p:nvPicPr>
          <p:cNvPr id="5" name="Content Placeholder 5">
            <a:extLst>
              <a:ext uri="{FF2B5EF4-FFF2-40B4-BE49-F238E27FC236}">
                <a16:creationId xmlns:a16="http://schemas.microsoft.com/office/drawing/2014/main" id="{997CBF33-5A20-C44F-855B-D2A70E3E126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88945" y="2370221"/>
            <a:ext cx="4187087" cy="4317560"/>
          </a:xfrm>
          <a:prstGeom prst="rect">
            <a:avLst/>
          </a:prstGeom>
        </p:spPr>
      </p:pic>
      <p:sp>
        <p:nvSpPr>
          <p:cNvPr id="2" name="Rectangle 1">
            <a:extLst>
              <a:ext uri="{FF2B5EF4-FFF2-40B4-BE49-F238E27FC236}">
                <a16:creationId xmlns:a16="http://schemas.microsoft.com/office/drawing/2014/main" id="{A9CEFC92-385E-5248-93E9-AA14F6DFBB3C}"/>
              </a:ext>
            </a:extLst>
          </p:cNvPr>
          <p:cNvSpPr/>
          <p:nvPr/>
        </p:nvSpPr>
        <p:spPr>
          <a:xfrm>
            <a:off x="3094322" y="3310272"/>
            <a:ext cx="1188166" cy="307777"/>
          </a:xfrm>
          <a:prstGeom prst="rect">
            <a:avLst/>
          </a:prstGeom>
          <a:effectLst/>
        </p:spPr>
        <p:txBody>
          <a:bodyPr wrap="square">
            <a:spAutoFit/>
          </a:bodyPr>
          <a:lstStyle/>
          <a:p>
            <a:r>
              <a:rPr lang="en-CA" sz="1400" b="0" dirty="0"/>
              <a:t>training set</a:t>
            </a:r>
            <a:endParaRPr lang="en-US" sz="1400" b="0" dirty="0"/>
          </a:p>
        </p:txBody>
      </p:sp>
    </p:spTree>
    <p:extLst>
      <p:ext uri="{BB962C8B-B14F-4D97-AF65-F5344CB8AC3E}">
        <p14:creationId xmlns:p14="http://schemas.microsoft.com/office/powerpoint/2010/main" val="3647112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4300D5-0CE9-7847-9EC3-EC0218749AF5}"/>
              </a:ext>
            </a:extLst>
          </p:cNvPr>
          <p:cNvSpPr>
            <a:spLocks noGrp="1"/>
          </p:cNvSpPr>
          <p:nvPr>
            <p:ph idx="1"/>
          </p:nvPr>
        </p:nvSpPr>
        <p:spPr>
          <a:xfrm>
            <a:off x="349249" y="937008"/>
            <a:ext cx="8445500" cy="5533478"/>
          </a:xfrm>
        </p:spPr>
        <p:txBody>
          <a:bodyPr/>
          <a:lstStyle/>
          <a:p>
            <a:r>
              <a:rPr lang="en-US" dirty="0"/>
              <a:t>Use the training set to fit the model and then apply this model to the testing set to evaluate the model performance. </a:t>
            </a:r>
          </a:p>
          <a:p>
            <a:r>
              <a:rPr lang="en-US" dirty="0"/>
              <a:t>Select the model that performs the best in the testing set.</a:t>
            </a:r>
          </a:p>
          <a:p>
            <a:r>
              <a:rPr lang="en-US" dirty="0"/>
              <a:t>Never include the testing set when fitting a model and then apply that model back to the testing set (Why?) </a:t>
            </a:r>
          </a:p>
          <a:p>
            <a:endParaRPr lang="en-US" dirty="0"/>
          </a:p>
          <a:p>
            <a:endParaRPr lang="en-US" dirty="0"/>
          </a:p>
          <a:p>
            <a:r>
              <a:rPr lang="en-US" dirty="0"/>
              <a:t>The “75/25” split is just a rule of thumb. What happens if you change it to “70/30”?  </a:t>
            </a:r>
          </a:p>
          <a:p>
            <a:r>
              <a:rPr lang="en-US" dirty="0"/>
              <a:t>How do we create the training/testing sets? </a:t>
            </a:r>
          </a:p>
          <a:p>
            <a:pPr lvl="1"/>
            <a:r>
              <a:rPr lang="en-US" dirty="0"/>
              <a:t>Cross-sectional data </a:t>
            </a:r>
          </a:p>
          <a:p>
            <a:pPr lvl="1"/>
            <a:r>
              <a:rPr lang="en-US" dirty="0"/>
              <a:t>Time series data</a:t>
            </a:r>
          </a:p>
          <a:p>
            <a:r>
              <a:rPr lang="en-US" dirty="0"/>
              <a:t>We can even create multiple testing sets. </a:t>
            </a:r>
          </a:p>
          <a:p>
            <a:endParaRPr lang="en-US" dirty="0"/>
          </a:p>
        </p:txBody>
      </p:sp>
      <p:sp>
        <p:nvSpPr>
          <p:cNvPr id="3" name="Title 2">
            <a:extLst>
              <a:ext uri="{FF2B5EF4-FFF2-40B4-BE49-F238E27FC236}">
                <a16:creationId xmlns:a16="http://schemas.microsoft.com/office/drawing/2014/main" id="{62B8208A-0ECD-674D-BA54-9C3D0D92C64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71813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49" y="1002835"/>
            <a:ext cx="8445500" cy="5533478"/>
          </a:xfrm>
        </p:spPr>
        <p:txBody>
          <a:bodyPr/>
          <a:lstStyle/>
          <a:p>
            <a:r>
              <a:rPr lang="en-US" dirty="0"/>
              <a:t>In some cases (e.g., Kaggle competition), some samples are not released to the public. These private data are the “testing set” that the data provider uses to assess the ultimate prediction performance of a model. </a:t>
            </a:r>
          </a:p>
          <a:p>
            <a:r>
              <a:rPr lang="en-US" dirty="0"/>
              <a:t>As a competition participant, you can split the public data further into 75% training and 25% testing. But the 25% testing set is now called the “Validation set”.</a:t>
            </a:r>
          </a:p>
        </p:txBody>
      </p:sp>
      <p:sp>
        <p:nvSpPr>
          <p:cNvPr id="3" name="Title 2"/>
          <p:cNvSpPr>
            <a:spLocks noGrp="1"/>
          </p:cNvSpPr>
          <p:nvPr>
            <p:ph type="title"/>
          </p:nvPr>
        </p:nvSpPr>
        <p:spPr/>
        <p:txBody>
          <a:bodyPr/>
          <a:lstStyle/>
          <a:p>
            <a:r>
              <a:rPr lang="en-US" dirty="0"/>
              <a:t>Model Assessment: Training/Validation/Testing</a:t>
            </a:r>
          </a:p>
        </p:txBody>
      </p:sp>
      <p:sp>
        <p:nvSpPr>
          <p:cNvPr id="5" name="Rectangle 4"/>
          <p:cNvSpPr/>
          <p:nvPr/>
        </p:nvSpPr>
        <p:spPr>
          <a:xfrm>
            <a:off x="147554" y="4428807"/>
            <a:ext cx="4093937" cy="540235"/>
          </a:xfrm>
          <a:prstGeom prst="rect">
            <a:avLst/>
          </a:prstGeom>
          <a:solidFill>
            <a:srgbClr val="FFC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714842" y="4423064"/>
            <a:ext cx="1949116" cy="517357"/>
          </a:xfrm>
          <a:prstGeom prst="rect">
            <a:avLst/>
          </a:prstGeom>
          <a:solidFill>
            <a:srgbClr val="00B0F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13159D7-AF11-6A48-96FB-CE1ADDF12270}"/>
              </a:ext>
            </a:extLst>
          </p:cNvPr>
          <p:cNvSpPr/>
          <p:nvPr/>
        </p:nvSpPr>
        <p:spPr>
          <a:xfrm>
            <a:off x="7160248" y="4450909"/>
            <a:ext cx="1058303" cy="461665"/>
          </a:xfrm>
          <a:prstGeom prst="rect">
            <a:avLst/>
          </a:prstGeom>
        </p:spPr>
        <p:txBody>
          <a:bodyPr wrap="none">
            <a:spAutoFit/>
          </a:bodyPr>
          <a:lstStyle/>
          <a:p>
            <a:r>
              <a:rPr lang="en-CA" b="0" dirty="0">
                <a:solidFill>
                  <a:prstClr val="black">
                    <a:lumMod val="85000"/>
                    <a:lumOff val="15000"/>
                  </a:prstClr>
                </a:solidFill>
                <a:effectLst/>
                <a:latin typeface="Calibri"/>
              </a:rPr>
              <a:t>Testing</a:t>
            </a:r>
            <a:endParaRPr lang="en-US" b="0" dirty="0"/>
          </a:p>
        </p:txBody>
      </p:sp>
      <p:cxnSp>
        <p:nvCxnSpPr>
          <p:cNvPr id="9" name="Straight Connector 8"/>
          <p:cNvCxnSpPr/>
          <p:nvPr/>
        </p:nvCxnSpPr>
        <p:spPr>
          <a:xfrm flipH="1">
            <a:off x="6555232" y="3621505"/>
            <a:ext cx="10053" cy="3109186"/>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A13159D7-AF11-6A48-96FB-CE1ADDF12270}"/>
              </a:ext>
            </a:extLst>
          </p:cNvPr>
          <p:cNvSpPr/>
          <p:nvPr/>
        </p:nvSpPr>
        <p:spPr>
          <a:xfrm>
            <a:off x="6867811" y="5578691"/>
            <a:ext cx="2047588" cy="461665"/>
          </a:xfrm>
          <a:prstGeom prst="rect">
            <a:avLst/>
          </a:prstGeom>
        </p:spPr>
        <p:txBody>
          <a:bodyPr wrap="square">
            <a:spAutoFit/>
          </a:bodyPr>
          <a:lstStyle/>
          <a:p>
            <a:r>
              <a:rPr lang="en-CA" b="0">
                <a:solidFill>
                  <a:prstClr val="black">
                    <a:lumMod val="85000"/>
                    <a:lumOff val="15000"/>
                  </a:prstClr>
                </a:solidFill>
                <a:effectLst/>
                <a:latin typeface="Calibri"/>
              </a:rPr>
              <a:t>Private data</a:t>
            </a:r>
            <a:endParaRPr lang="en-US" b="0" dirty="0"/>
          </a:p>
        </p:txBody>
      </p:sp>
      <p:sp>
        <p:nvSpPr>
          <p:cNvPr id="12" name="Rectangle 11">
            <a:extLst>
              <a:ext uri="{FF2B5EF4-FFF2-40B4-BE49-F238E27FC236}">
                <a16:creationId xmlns:a16="http://schemas.microsoft.com/office/drawing/2014/main" id="{A13159D7-AF11-6A48-96FB-CE1ADDF12270}"/>
              </a:ext>
            </a:extLst>
          </p:cNvPr>
          <p:cNvSpPr/>
          <p:nvPr/>
        </p:nvSpPr>
        <p:spPr>
          <a:xfrm>
            <a:off x="2822525" y="5588375"/>
            <a:ext cx="1559979" cy="461665"/>
          </a:xfrm>
          <a:prstGeom prst="rect">
            <a:avLst/>
          </a:prstGeom>
        </p:spPr>
        <p:txBody>
          <a:bodyPr wrap="none">
            <a:spAutoFit/>
          </a:bodyPr>
          <a:lstStyle/>
          <a:p>
            <a:r>
              <a:rPr lang="en-CA" b="0">
                <a:solidFill>
                  <a:prstClr val="black">
                    <a:lumMod val="85000"/>
                    <a:lumOff val="15000"/>
                  </a:prstClr>
                </a:solidFill>
                <a:effectLst/>
                <a:latin typeface="Calibri"/>
              </a:rPr>
              <a:t>Public data</a:t>
            </a:r>
            <a:endParaRPr lang="en-US" b="0" dirty="0"/>
          </a:p>
        </p:txBody>
      </p:sp>
      <p:sp>
        <p:nvSpPr>
          <p:cNvPr id="13" name="Rectangle 12"/>
          <p:cNvSpPr/>
          <p:nvPr/>
        </p:nvSpPr>
        <p:spPr>
          <a:xfrm>
            <a:off x="4241491" y="4433364"/>
            <a:ext cx="2140233" cy="517699"/>
          </a:xfrm>
          <a:prstGeom prst="rect">
            <a:avLst/>
          </a:prstGeom>
          <a:solidFill>
            <a:srgbClr val="92D05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3159D7-AF11-6A48-96FB-CE1ADDF12270}"/>
              </a:ext>
            </a:extLst>
          </p:cNvPr>
          <p:cNvSpPr/>
          <p:nvPr/>
        </p:nvSpPr>
        <p:spPr>
          <a:xfrm>
            <a:off x="1385935" y="4468481"/>
            <a:ext cx="1959575" cy="461665"/>
          </a:xfrm>
          <a:prstGeom prst="rect">
            <a:avLst/>
          </a:prstGeom>
        </p:spPr>
        <p:txBody>
          <a:bodyPr wrap="none">
            <a:spAutoFit/>
          </a:bodyPr>
          <a:lstStyle/>
          <a:p>
            <a:r>
              <a:rPr lang="en-CA" b="0">
                <a:solidFill>
                  <a:prstClr val="black">
                    <a:lumMod val="85000"/>
                    <a:lumOff val="15000"/>
                  </a:prstClr>
                </a:solidFill>
                <a:effectLst/>
                <a:latin typeface="Calibri"/>
              </a:rPr>
              <a:t>Training (75%)</a:t>
            </a:r>
            <a:endParaRPr lang="en-US" b="0" dirty="0"/>
          </a:p>
        </p:txBody>
      </p:sp>
      <p:sp>
        <p:nvSpPr>
          <p:cNvPr id="14" name="Rectangle 13">
            <a:extLst>
              <a:ext uri="{FF2B5EF4-FFF2-40B4-BE49-F238E27FC236}">
                <a16:creationId xmlns:a16="http://schemas.microsoft.com/office/drawing/2014/main" id="{A13159D7-AF11-6A48-96FB-CE1ADDF12270}"/>
              </a:ext>
            </a:extLst>
          </p:cNvPr>
          <p:cNvSpPr/>
          <p:nvPr/>
        </p:nvSpPr>
        <p:spPr>
          <a:xfrm>
            <a:off x="4285096" y="4477204"/>
            <a:ext cx="2220031" cy="461665"/>
          </a:xfrm>
          <a:prstGeom prst="rect">
            <a:avLst/>
          </a:prstGeom>
        </p:spPr>
        <p:txBody>
          <a:bodyPr wrap="none">
            <a:spAutoFit/>
          </a:bodyPr>
          <a:lstStyle/>
          <a:p>
            <a:r>
              <a:rPr lang="en-CA" b="0" dirty="0">
                <a:solidFill>
                  <a:prstClr val="black">
                    <a:lumMod val="85000"/>
                    <a:lumOff val="15000"/>
                  </a:prstClr>
                </a:solidFill>
                <a:effectLst/>
                <a:latin typeface="Calibri"/>
              </a:rPr>
              <a:t>Validation (25%)</a:t>
            </a:r>
            <a:endParaRPr lang="en-US" b="0" dirty="0"/>
          </a:p>
        </p:txBody>
      </p:sp>
    </p:spTree>
    <p:extLst>
      <p:ext uri="{BB962C8B-B14F-4D97-AF65-F5344CB8AC3E}">
        <p14:creationId xmlns:p14="http://schemas.microsoft.com/office/powerpoint/2010/main" val="743247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A76EFC-440C-0D42-9D8B-BB183CA6E9A3}"/>
              </a:ext>
            </a:extLst>
          </p:cNvPr>
          <p:cNvSpPr>
            <a:spLocks noGrp="1"/>
          </p:cNvSpPr>
          <p:nvPr>
            <p:ph type="title"/>
          </p:nvPr>
        </p:nvSpPr>
        <p:spPr>
          <a:xfrm>
            <a:off x="362312" y="109938"/>
            <a:ext cx="7500665" cy="648072"/>
          </a:xfrm>
        </p:spPr>
        <p:txBody>
          <a:bodyPr/>
          <a:lstStyle/>
          <a:p>
            <a:r>
              <a:rPr lang="en-US" dirty="0"/>
              <a:t>Mean Squared Error (MSE)</a:t>
            </a:r>
          </a:p>
        </p:txBody>
      </p:sp>
      <p:pic>
        <p:nvPicPr>
          <p:cNvPr id="4" name="Picture 3">
            <a:extLst>
              <a:ext uri="{FF2B5EF4-FFF2-40B4-BE49-F238E27FC236}">
                <a16:creationId xmlns:a16="http://schemas.microsoft.com/office/drawing/2014/main" id="{4ECD894B-307E-DA4F-A2B3-6EC36AA07A7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1023" y="1066981"/>
            <a:ext cx="4493434" cy="5412195"/>
          </a:xfrm>
          <a:prstGeom prst="rect">
            <a:avLst/>
          </a:prstGeom>
        </p:spPr>
      </p:pic>
      <p:sp>
        <p:nvSpPr>
          <p:cNvPr id="5" name="Title 2">
            <a:extLst>
              <a:ext uri="{FF2B5EF4-FFF2-40B4-BE49-F238E27FC236}">
                <a16:creationId xmlns:a16="http://schemas.microsoft.com/office/drawing/2014/main" id="{479D4472-DF8C-2A48-A945-D33336E3452D}"/>
              </a:ext>
            </a:extLst>
          </p:cNvPr>
          <p:cNvSpPr txBox="1">
            <a:spLocks/>
          </p:cNvSpPr>
          <p:nvPr/>
        </p:nvSpPr>
        <p:spPr>
          <a:xfrm>
            <a:off x="5487305" y="1859090"/>
            <a:ext cx="3491232" cy="3139819"/>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a:lstStyle>
          <a:p>
            <a:pPr fontAlgn="auto">
              <a:spcAft>
                <a:spcPts val="0"/>
              </a:spcAft>
            </a:pPr>
            <a:r>
              <a:rPr lang="en-US" sz="2000" b="0" dirty="0">
                <a:effectLst/>
              </a:rPr>
              <a:t>In-sample error (Residuals, fitting error): error in training set</a:t>
            </a:r>
          </a:p>
          <a:p>
            <a:pPr fontAlgn="auto">
              <a:spcAft>
                <a:spcPts val="0"/>
              </a:spcAft>
            </a:pPr>
            <a:endParaRPr lang="en-US" sz="2000" b="0" dirty="0">
              <a:effectLst/>
            </a:endParaRPr>
          </a:p>
          <a:p>
            <a:pPr fontAlgn="auto">
              <a:spcAft>
                <a:spcPts val="0"/>
              </a:spcAft>
            </a:pPr>
            <a:endParaRPr lang="en-US" sz="2000" b="0" dirty="0">
              <a:effectLst/>
            </a:endParaRPr>
          </a:p>
          <a:p>
            <a:pPr fontAlgn="auto">
              <a:spcAft>
                <a:spcPts val="0"/>
              </a:spcAft>
            </a:pPr>
            <a:endParaRPr lang="en-US" sz="2000" b="0" dirty="0">
              <a:effectLst/>
            </a:endParaRPr>
          </a:p>
          <a:p>
            <a:pPr fontAlgn="auto">
              <a:spcAft>
                <a:spcPts val="0"/>
              </a:spcAft>
            </a:pPr>
            <a:r>
              <a:rPr lang="en-US" sz="2000" b="0" dirty="0">
                <a:effectLst/>
              </a:rPr>
              <a:t>Out-of-sample error (prediction error): error in testing set</a:t>
            </a:r>
          </a:p>
        </p:txBody>
      </p:sp>
    </p:spTree>
    <p:extLst>
      <p:ext uri="{BB962C8B-B14F-4D97-AF65-F5344CB8AC3E}">
        <p14:creationId xmlns:p14="http://schemas.microsoft.com/office/powerpoint/2010/main" val="26968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a:t>
            </a:r>
            <a:r>
              <a:rPr lang="zh-CN" altLang="en-US" dirty="0"/>
              <a:t> </a:t>
            </a:r>
            <a:r>
              <a:rPr lang="en-US" altLang="zh-CN" dirty="0"/>
              <a:t>and</a:t>
            </a:r>
            <a:r>
              <a:rPr lang="zh-CN" altLang="en-US" dirty="0"/>
              <a:t> </a:t>
            </a:r>
            <a:r>
              <a:rPr lang="en-US" dirty="0"/>
              <a:t>Variance</a:t>
            </a:r>
          </a:p>
        </p:txBody>
      </p:sp>
      <p:pic>
        <p:nvPicPr>
          <p:cNvPr id="6" name="Picture 5"/>
          <p:cNvPicPr>
            <a:picLocks noChangeAspect="1"/>
          </p:cNvPicPr>
          <p:nvPr/>
        </p:nvPicPr>
        <p:blipFill>
          <a:blip r:embed="rId2"/>
          <a:stretch>
            <a:fillRect/>
          </a:stretch>
        </p:blipFill>
        <p:spPr>
          <a:xfrm>
            <a:off x="1049063" y="1273702"/>
            <a:ext cx="6101035" cy="4648126"/>
          </a:xfrm>
          <a:prstGeom prst="rect">
            <a:avLst/>
          </a:prstGeom>
        </p:spPr>
      </p:pic>
    </p:spTree>
    <p:extLst>
      <p:ext uri="{BB962C8B-B14F-4D97-AF65-F5344CB8AC3E}">
        <p14:creationId xmlns:p14="http://schemas.microsoft.com/office/powerpoint/2010/main" val="1039711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Bias</a:t>
            </a:r>
            <a:r>
              <a:rPr lang="zh-CN" altLang="en-US" dirty="0"/>
              <a:t> </a:t>
            </a:r>
            <a:r>
              <a:rPr lang="en-US" altLang="zh-CN" dirty="0"/>
              <a:t>and</a:t>
            </a:r>
            <a:r>
              <a:rPr lang="zh-CN" altLang="en-US" dirty="0"/>
              <a:t> </a:t>
            </a:r>
            <a:r>
              <a:rPr lang="en-US" dirty="0"/>
              <a:t>Variance</a:t>
            </a:r>
            <a:r>
              <a:rPr lang="zh-CN" altLang="en-US" dirty="0"/>
              <a:t> </a:t>
            </a:r>
            <a:r>
              <a:rPr lang="en-US" altLang="zh-CN" dirty="0"/>
              <a:t>Trade-off</a:t>
            </a:r>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86058" y="5050583"/>
            <a:ext cx="1520883" cy="151989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18071" y="5050583"/>
            <a:ext cx="1528535" cy="1519899"/>
          </a:xfrm>
          <a:prstGeom prst="rect">
            <a:avLst/>
          </a:prstGeom>
        </p:spPr>
      </p:pic>
      <p:sp>
        <p:nvSpPr>
          <p:cNvPr id="7" name="Line 1029">
            <a:extLst>
              <a:ext uri="{FF2B5EF4-FFF2-40B4-BE49-F238E27FC236}">
                <a16:creationId xmlns:a16="http://schemas.microsoft.com/office/drawing/2014/main" id="{ACC9D280-DE4A-468B-B2B8-0FDB5E17221D}"/>
              </a:ext>
            </a:extLst>
          </p:cNvPr>
          <p:cNvSpPr>
            <a:spLocks noChangeShapeType="1"/>
          </p:cNvSpPr>
          <p:nvPr/>
        </p:nvSpPr>
        <p:spPr bwMode="auto">
          <a:xfrm>
            <a:off x="854816" y="4042348"/>
            <a:ext cx="7197229" cy="17981"/>
          </a:xfrm>
          <a:prstGeom prst="line">
            <a:avLst/>
          </a:prstGeom>
          <a:noFill/>
          <a:ln w="38100">
            <a:solidFill>
              <a:schemeClr val="tx1"/>
            </a:solidFill>
            <a:round/>
            <a:headEnd/>
            <a:tailEnd type="triangle" w="lg" len="lg"/>
          </a:ln>
          <a:effectLst/>
        </p:spPr>
        <p:txBody>
          <a:bodyPr wrap="none" anchor="ctr"/>
          <a:lstStyle/>
          <a:p>
            <a:pPr>
              <a:defRPr/>
            </a:pPr>
            <a:endParaRPr lang="en-US" sz="1350">
              <a:ea typeface="MS PGothic" charset="0"/>
            </a:endParaRPr>
          </a:p>
        </p:txBody>
      </p:sp>
      <p:sp>
        <p:nvSpPr>
          <p:cNvPr id="8"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7849914" y="3798719"/>
            <a:ext cx="1427440" cy="523220"/>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lgn="ctr">
              <a:spcBef>
                <a:spcPct val="50000"/>
              </a:spcBef>
            </a:pPr>
            <a:r>
              <a:rPr lang="en-US" altLang="zh-CN" sz="1400" b="0" dirty="0">
                <a:solidFill>
                  <a:schemeClr val="tx1"/>
                </a:solidFill>
                <a:effectLst/>
                <a:latin typeface="+mn-lt"/>
              </a:rPr>
              <a:t>Model</a:t>
            </a:r>
            <a:r>
              <a:rPr lang="zh-CN" altLang="en-US" sz="1400" b="0" dirty="0">
                <a:solidFill>
                  <a:schemeClr val="tx1"/>
                </a:solidFill>
                <a:effectLst/>
                <a:latin typeface="+mn-lt"/>
              </a:rPr>
              <a:t> </a:t>
            </a:r>
            <a:r>
              <a:rPr lang="en-US" altLang="en-US" sz="1400" b="0" dirty="0">
                <a:solidFill>
                  <a:schemeClr val="tx1"/>
                </a:solidFill>
                <a:effectLst/>
                <a:latin typeface="+mn-lt"/>
              </a:rPr>
              <a:t>Complexity</a:t>
            </a:r>
            <a:r>
              <a:rPr lang="zh-CN" altLang="en-US" sz="1400" b="0" dirty="0">
                <a:solidFill>
                  <a:schemeClr val="tx1"/>
                </a:solidFill>
                <a:effectLst/>
                <a:latin typeface="+mn-lt"/>
              </a:rPr>
              <a:t> </a:t>
            </a:r>
            <a:endParaRPr lang="en-US" altLang="en-US" sz="1400" b="0" i="1" dirty="0">
              <a:solidFill>
                <a:schemeClr val="tx1"/>
              </a:solidFill>
              <a:effectLst/>
              <a:latin typeface="+mn-lt"/>
            </a:endParaRPr>
          </a:p>
        </p:txBody>
      </p:sp>
      <p:sp>
        <p:nvSpPr>
          <p:cNvPr id="9"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5827503" y="4308060"/>
            <a:ext cx="2502627" cy="584775"/>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spcBef>
                <a:spcPct val="50000"/>
              </a:spcBef>
            </a:pPr>
            <a:r>
              <a:rPr lang="en-US" altLang="zh-CN" sz="1600" dirty="0">
                <a:solidFill>
                  <a:schemeClr val="tx1"/>
                </a:solidFill>
                <a:effectLst/>
                <a:latin typeface="+mn-lt"/>
              </a:rPr>
              <a:t>Complex</a:t>
            </a:r>
            <a:r>
              <a:rPr lang="zh-CN" altLang="en-US" sz="1600" b="0" dirty="0">
                <a:solidFill>
                  <a:schemeClr val="tx1"/>
                </a:solidFill>
                <a:effectLst/>
                <a:latin typeface="+mn-lt"/>
              </a:rPr>
              <a:t> </a:t>
            </a:r>
            <a:r>
              <a:rPr lang="en-US" altLang="zh-CN" sz="1600" b="0" dirty="0">
                <a:solidFill>
                  <a:schemeClr val="tx1"/>
                </a:solidFill>
                <a:effectLst/>
                <a:latin typeface="+mn-lt"/>
              </a:rPr>
              <a:t>model</a:t>
            </a:r>
            <a:r>
              <a:rPr lang="zh-CN" altLang="en-US" sz="1600" b="0" dirty="0">
                <a:solidFill>
                  <a:schemeClr val="tx1"/>
                </a:solidFill>
                <a:effectLst/>
                <a:latin typeface="+mn-lt"/>
              </a:rPr>
              <a:t> </a:t>
            </a:r>
            <a:r>
              <a:rPr lang="en-US" altLang="zh-CN" sz="1600" b="0" dirty="0">
                <a:solidFill>
                  <a:schemeClr val="tx1"/>
                </a:solidFill>
                <a:effectLst/>
                <a:latin typeface="+mn-lt"/>
              </a:rPr>
              <a:t>has</a:t>
            </a:r>
            <a:r>
              <a:rPr lang="zh-CN" altLang="en-US" sz="1600" b="0" dirty="0">
                <a:solidFill>
                  <a:schemeClr val="tx1"/>
                </a:solidFill>
                <a:effectLst/>
                <a:latin typeface="+mn-lt"/>
              </a:rPr>
              <a:t> </a:t>
            </a:r>
            <a:r>
              <a:rPr lang="en-US" altLang="zh-CN" sz="1600" b="0" dirty="0">
                <a:solidFill>
                  <a:schemeClr val="tx1"/>
                </a:solidFill>
                <a:effectLst/>
                <a:latin typeface="+mn-lt"/>
              </a:rPr>
              <a:t>less</a:t>
            </a:r>
            <a:r>
              <a:rPr lang="zh-CN" altLang="en-US" sz="1600" b="0" dirty="0">
                <a:solidFill>
                  <a:schemeClr val="tx1"/>
                </a:solidFill>
                <a:effectLst/>
                <a:latin typeface="+mn-lt"/>
              </a:rPr>
              <a:t> </a:t>
            </a:r>
            <a:r>
              <a:rPr lang="en-US" altLang="zh-CN" sz="1600" b="0" dirty="0">
                <a:solidFill>
                  <a:schemeClr val="tx1"/>
                </a:solidFill>
                <a:effectLst/>
                <a:latin typeface="+mn-lt"/>
              </a:rPr>
              <a:t>bias</a:t>
            </a:r>
            <a:r>
              <a:rPr lang="zh-CN" altLang="en-US" sz="1600" b="0" dirty="0">
                <a:solidFill>
                  <a:schemeClr val="tx1"/>
                </a:solidFill>
                <a:effectLst/>
                <a:latin typeface="+mn-lt"/>
              </a:rPr>
              <a:t> </a:t>
            </a:r>
            <a:r>
              <a:rPr lang="en-US" altLang="zh-CN" sz="1600" b="0" dirty="0">
                <a:solidFill>
                  <a:schemeClr val="tx1"/>
                </a:solidFill>
                <a:effectLst/>
                <a:latin typeface="+mn-lt"/>
              </a:rPr>
              <a:t>but</a:t>
            </a:r>
            <a:r>
              <a:rPr lang="zh-CN" altLang="en-US" sz="1600" b="0" dirty="0">
                <a:solidFill>
                  <a:schemeClr val="tx1"/>
                </a:solidFill>
                <a:effectLst/>
                <a:latin typeface="+mn-lt"/>
              </a:rPr>
              <a:t> </a:t>
            </a:r>
            <a:r>
              <a:rPr lang="en-US" altLang="zh-CN" sz="1600" b="0" dirty="0">
                <a:solidFill>
                  <a:schemeClr val="tx1"/>
                </a:solidFill>
                <a:effectLst/>
                <a:latin typeface="+mn-lt"/>
              </a:rPr>
              <a:t>more</a:t>
            </a:r>
            <a:r>
              <a:rPr lang="zh-CN" altLang="en-US" sz="1600" b="0" dirty="0">
                <a:solidFill>
                  <a:schemeClr val="tx1"/>
                </a:solidFill>
                <a:effectLst/>
                <a:latin typeface="+mn-lt"/>
              </a:rPr>
              <a:t> </a:t>
            </a:r>
            <a:r>
              <a:rPr lang="en-US" altLang="zh-CN" sz="1600" b="0" dirty="0">
                <a:solidFill>
                  <a:schemeClr val="tx1"/>
                </a:solidFill>
                <a:effectLst/>
                <a:latin typeface="+mn-lt"/>
              </a:rPr>
              <a:t>variance</a:t>
            </a:r>
            <a:endParaRPr lang="en-US" altLang="en-US" sz="1600" b="0" i="1" dirty="0">
              <a:solidFill>
                <a:schemeClr val="tx1"/>
              </a:solidFill>
              <a:effectLst/>
              <a:latin typeface="+mn-lt"/>
            </a:endParaRPr>
          </a:p>
        </p:txBody>
      </p:sp>
      <p:sp>
        <p:nvSpPr>
          <p:cNvPr id="10"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854816" y="4305959"/>
            <a:ext cx="2331176" cy="584775"/>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spcBef>
                <a:spcPct val="50000"/>
              </a:spcBef>
            </a:pPr>
            <a:r>
              <a:rPr lang="en-US" altLang="zh-CN" sz="1600" dirty="0">
                <a:solidFill>
                  <a:schemeClr val="tx1"/>
                </a:solidFill>
                <a:effectLst/>
                <a:latin typeface="+mn-lt"/>
              </a:rPr>
              <a:t>Simple</a:t>
            </a:r>
            <a:r>
              <a:rPr lang="zh-CN" altLang="en-US" sz="1600" b="0" dirty="0">
                <a:solidFill>
                  <a:schemeClr val="tx1"/>
                </a:solidFill>
                <a:effectLst/>
                <a:latin typeface="+mn-lt"/>
              </a:rPr>
              <a:t> </a:t>
            </a:r>
            <a:r>
              <a:rPr lang="en-US" altLang="zh-CN" sz="1600" b="0" dirty="0">
                <a:solidFill>
                  <a:schemeClr val="tx1"/>
                </a:solidFill>
                <a:effectLst/>
                <a:latin typeface="+mn-lt"/>
              </a:rPr>
              <a:t>model</a:t>
            </a:r>
            <a:r>
              <a:rPr lang="zh-CN" altLang="en-US" sz="1600" b="0" dirty="0">
                <a:solidFill>
                  <a:schemeClr val="tx1"/>
                </a:solidFill>
                <a:effectLst/>
                <a:latin typeface="+mn-lt"/>
              </a:rPr>
              <a:t> </a:t>
            </a:r>
            <a:r>
              <a:rPr lang="en-US" altLang="zh-CN" sz="1600" b="0" dirty="0">
                <a:solidFill>
                  <a:schemeClr val="tx1"/>
                </a:solidFill>
                <a:effectLst/>
                <a:latin typeface="+mn-lt"/>
              </a:rPr>
              <a:t>has</a:t>
            </a:r>
            <a:r>
              <a:rPr lang="zh-CN" altLang="en-US" sz="1600" b="0" dirty="0">
                <a:solidFill>
                  <a:schemeClr val="tx1"/>
                </a:solidFill>
                <a:effectLst/>
                <a:latin typeface="+mn-lt"/>
              </a:rPr>
              <a:t> </a:t>
            </a:r>
            <a:r>
              <a:rPr lang="en-US" altLang="zh-CN" sz="1600" b="0" dirty="0">
                <a:solidFill>
                  <a:schemeClr val="tx1"/>
                </a:solidFill>
                <a:effectLst/>
                <a:latin typeface="+mn-lt"/>
              </a:rPr>
              <a:t>more</a:t>
            </a:r>
            <a:r>
              <a:rPr lang="zh-CN" altLang="en-US" sz="1600" b="0" dirty="0">
                <a:solidFill>
                  <a:schemeClr val="tx1"/>
                </a:solidFill>
                <a:effectLst/>
                <a:latin typeface="+mn-lt"/>
              </a:rPr>
              <a:t> </a:t>
            </a:r>
            <a:r>
              <a:rPr lang="en-US" altLang="zh-CN" sz="1600" b="0" dirty="0">
                <a:solidFill>
                  <a:schemeClr val="tx1"/>
                </a:solidFill>
                <a:effectLst/>
                <a:latin typeface="+mn-lt"/>
              </a:rPr>
              <a:t>bias</a:t>
            </a:r>
            <a:r>
              <a:rPr lang="zh-CN" altLang="en-US" sz="1600" b="0" dirty="0">
                <a:solidFill>
                  <a:schemeClr val="tx1"/>
                </a:solidFill>
                <a:effectLst/>
                <a:latin typeface="+mn-lt"/>
              </a:rPr>
              <a:t> </a:t>
            </a:r>
            <a:r>
              <a:rPr lang="en-US" altLang="zh-CN" sz="1600" b="0" dirty="0">
                <a:solidFill>
                  <a:schemeClr val="tx1"/>
                </a:solidFill>
                <a:effectLst/>
                <a:latin typeface="+mn-lt"/>
              </a:rPr>
              <a:t>but</a:t>
            </a:r>
            <a:r>
              <a:rPr lang="zh-CN" altLang="en-US" sz="1600" b="0" dirty="0">
                <a:solidFill>
                  <a:schemeClr val="tx1"/>
                </a:solidFill>
                <a:effectLst/>
                <a:latin typeface="+mn-lt"/>
              </a:rPr>
              <a:t> </a:t>
            </a:r>
            <a:r>
              <a:rPr lang="en-US" altLang="zh-CN" sz="1600" b="0" dirty="0">
                <a:solidFill>
                  <a:schemeClr val="tx1"/>
                </a:solidFill>
                <a:effectLst/>
                <a:latin typeface="+mn-lt"/>
              </a:rPr>
              <a:t>less</a:t>
            </a:r>
            <a:r>
              <a:rPr lang="zh-CN" altLang="en-US" sz="1600" b="0" dirty="0">
                <a:solidFill>
                  <a:schemeClr val="tx1"/>
                </a:solidFill>
                <a:effectLst/>
                <a:latin typeface="+mn-lt"/>
              </a:rPr>
              <a:t> </a:t>
            </a:r>
            <a:r>
              <a:rPr lang="en-US" altLang="zh-CN" sz="1600" b="0" dirty="0">
                <a:solidFill>
                  <a:schemeClr val="tx1"/>
                </a:solidFill>
                <a:effectLst/>
                <a:latin typeface="+mn-lt"/>
              </a:rPr>
              <a:t>variance</a:t>
            </a:r>
            <a:endParaRPr lang="en-US" altLang="en-US" sz="1600" b="0" i="1" dirty="0">
              <a:solidFill>
                <a:schemeClr val="tx1"/>
              </a:solidFill>
              <a:effectLst/>
              <a:latin typeface="+mn-lt"/>
            </a:endParaRPr>
          </a:p>
        </p:txBody>
      </p:sp>
      <p:sp>
        <p:nvSpPr>
          <p:cNvPr id="12" name="Freeform 1031">
            <a:extLst>
              <a:ext uri="{FF2B5EF4-FFF2-40B4-BE49-F238E27FC236}">
                <a16:creationId xmlns:a16="http://schemas.microsoft.com/office/drawing/2014/main" id="{DCD18563-A922-4FA7-9A28-D786D0AC88EF}"/>
              </a:ext>
            </a:extLst>
          </p:cNvPr>
          <p:cNvSpPr>
            <a:spLocks/>
          </p:cNvSpPr>
          <p:nvPr/>
        </p:nvSpPr>
        <p:spPr bwMode="auto">
          <a:xfrm>
            <a:off x="896941" y="2020494"/>
            <a:ext cx="6793110" cy="1810512"/>
          </a:xfrm>
          <a:custGeom>
            <a:avLst/>
            <a:gdLst>
              <a:gd name="T0" fmla="*/ 0 w 1872"/>
              <a:gd name="T1" fmla="*/ 0 h 1872"/>
              <a:gd name="T2" fmla="*/ 2147483647 w 1872"/>
              <a:gd name="T3" fmla="*/ 2147483647 h 1872"/>
              <a:gd name="T4" fmla="*/ 2147483647 w 1872"/>
              <a:gd name="T5" fmla="*/ 2147483647 h 1872"/>
              <a:gd name="T6" fmla="*/ 0 60000 65536"/>
              <a:gd name="T7" fmla="*/ 0 60000 65536"/>
              <a:gd name="T8" fmla="*/ 0 60000 65536"/>
              <a:gd name="connsiteX0" fmla="*/ 0 w 10116"/>
              <a:gd name="connsiteY0" fmla="*/ 0 h 9925"/>
              <a:gd name="connsiteX1" fmla="*/ 2564 w 10116"/>
              <a:gd name="connsiteY1" fmla="*/ 7949 h 9925"/>
              <a:gd name="connsiteX2" fmla="*/ 10116 w 10116"/>
              <a:gd name="connsiteY2" fmla="*/ 9925 h 9925"/>
              <a:gd name="connsiteX0" fmla="*/ 0 w 10000"/>
              <a:gd name="connsiteY0" fmla="*/ 0 h 10000"/>
              <a:gd name="connsiteX1" fmla="*/ 2535 w 10000"/>
              <a:gd name="connsiteY1" fmla="*/ 8009 h 10000"/>
              <a:gd name="connsiteX2" fmla="*/ 10000 w 10000"/>
              <a:gd name="connsiteY2" fmla="*/ 10000 h 10000"/>
              <a:gd name="connsiteX0" fmla="*/ 0 w 11546"/>
              <a:gd name="connsiteY0" fmla="*/ 0 h 9924"/>
              <a:gd name="connsiteX1" fmla="*/ 2535 w 11546"/>
              <a:gd name="connsiteY1" fmla="*/ 8009 h 9924"/>
              <a:gd name="connsiteX2" fmla="*/ 11546 w 11546"/>
              <a:gd name="connsiteY2" fmla="*/ 9924 h 9924"/>
            </a:gdLst>
            <a:ahLst/>
            <a:cxnLst>
              <a:cxn ang="0">
                <a:pos x="connsiteX0" y="connsiteY0"/>
              </a:cxn>
              <a:cxn ang="0">
                <a:pos x="connsiteX1" y="connsiteY1"/>
              </a:cxn>
              <a:cxn ang="0">
                <a:pos x="connsiteX2" y="connsiteY2"/>
              </a:cxn>
            </a:cxnLst>
            <a:rect l="l" t="t" r="r" b="b"/>
            <a:pathLst>
              <a:path w="11546" h="9924">
                <a:moveTo>
                  <a:pt x="0" y="0"/>
                </a:moveTo>
                <a:cubicBezTo>
                  <a:pt x="444" y="3165"/>
                  <a:pt x="887" y="6329"/>
                  <a:pt x="2535" y="8009"/>
                </a:cubicBezTo>
                <a:cubicBezTo>
                  <a:pt x="4182" y="9688"/>
                  <a:pt x="10092" y="9920"/>
                  <a:pt x="11546" y="9924"/>
                </a:cubicBezTo>
              </a:path>
            </a:pathLst>
          </a:custGeom>
          <a:noFill/>
          <a:ln w="31750" cap="flat" cmpd="sng">
            <a:solidFill>
              <a:srgbClr val="0070C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sz="1350"/>
          </a:p>
        </p:txBody>
      </p:sp>
      <p:sp>
        <p:nvSpPr>
          <p:cNvPr id="13" name="Freeform 1031">
            <a:extLst>
              <a:ext uri="{FF2B5EF4-FFF2-40B4-BE49-F238E27FC236}">
                <a16:creationId xmlns:a16="http://schemas.microsoft.com/office/drawing/2014/main" id="{DCD18563-A922-4FA7-9A28-D786D0AC88EF}"/>
              </a:ext>
            </a:extLst>
          </p:cNvPr>
          <p:cNvSpPr>
            <a:spLocks/>
          </p:cNvSpPr>
          <p:nvPr/>
        </p:nvSpPr>
        <p:spPr bwMode="auto">
          <a:xfrm flipH="1">
            <a:off x="896938" y="2300871"/>
            <a:ext cx="6793112" cy="1581627"/>
          </a:xfrm>
          <a:custGeom>
            <a:avLst/>
            <a:gdLst>
              <a:gd name="T0" fmla="*/ 0 w 1872"/>
              <a:gd name="T1" fmla="*/ 0 h 1872"/>
              <a:gd name="T2" fmla="*/ 2147483647 w 1872"/>
              <a:gd name="T3" fmla="*/ 2147483647 h 1872"/>
              <a:gd name="T4" fmla="*/ 2147483647 w 1872"/>
              <a:gd name="T5" fmla="*/ 2147483647 h 1872"/>
              <a:gd name="T6" fmla="*/ 0 60000 65536"/>
              <a:gd name="T7" fmla="*/ 0 60000 65536"/>
              <a:gd name="T8" fmla="*/ 0 60000 65536"/>
              <a:gd name="connsiteX0" fmla="*/ 0 w 10116"/>
              <a:gd name="connsiteY0" fmla="*/ 0 h 9925"/>
              <a:gd name="connsiteX1" fmla="*/ 2564 w 10116"/>
              <a:gd name="connsiteY1" fmla="*/ 7949 h 9925"/>
              <a:gd name="connsiteX2" fmla="*/ 10116 w 10116"/>
              <a:gd name="connsiteY2" fmla="*/ 9925 h 9925"/>
              <a:gd name="connsiteX0" fmla="*/ 0 w 10000"/>
              <a:gd name="connsiteY0" fmla="*/ 0 h 10000"/>
              <a:gd name="connsiteX1" fmla="*/ 2535 w 10000"/>
              <a:gd name="connsiteY1" fmla="*/ 8009 h 10000"/>
              <a:gd name="connsiteX2" fmla="*/ 10000 w 10000"/>
              <a:gd name="connsiteY2" fmla="*/ 10000 h 10000"/>
              <a:gd name="connsiteX0" fmla="*/ 0 w 11546"/>
              <a:gd name="connsiteY0" fmla="*/ 0 h 9924"/>
              <a:gd name="connsiteX1" fmla="*/ 2535 w 11546"/>
              <a:gd name="connsiteY1" fmla="*/ 8009 h 9924"/>
              <a:gd name="connsiteX2" fmla="*/ 11546 w 11546"/>
              <a:gd name="connsiteY2" fmla="*/ 9924 h 9924"/>
            </a:gdLst>
            <a:ahLst/>
            <a:cxnLst>
              <a:cxn ang="0">
                <a:pos x="connsiteX0" y="connsiteY0"/>
              </a:cxn>
              <a:cxn ang="0">
                <a:pos x="connsiteX1" y="connsiteY1"/>
              </a:cxn>
              <a:cxn ang="0">
                <a:pos x="connsiteX2" y="connsiteY2"/>
              </a:cxn>
            </a:cxnLst>
            <a:rect l="l" t="t" r="r" b="b"/>
            <a:pathLst>
              <a:path w="11546" h="9924">
                <a:moveTo>
                  <a:pt x="0" y="0"/>
                </a:moveTo>
                <a:cubicBezTo>
                  <a:pt x="444" y="3165"/>
                  <a:pt x="887" y="6329"/>
                  <a:pt x="2535" y="8009"/>
                </a:cubicBezTo>
                <a:cubicBezTo>
                  <a:pt x="4182" y="9688"/>
                  <a:pt x="10092" y="9920"/>
                  <a:pt x="11546" y="9924"/>
                </a:cubicBezTo>
              </a:path>
            </a:pathLst>
          </a:custGeom>
          <a:noFill/>
          <a:ln w="3175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CA" sz="1350">
              <a:solidFill>
                <a:srgbClr val="FF0000"/>
              </a:solidFill>
            </a:endParaRPr>
          </a:p>
        </p:txBody>
      </p:sp>
      <p:sp>
        <p:nvSpPr>
          <p:cNvPr id="15" name="Line 1028">
            <a:extLst>
              <a:ext uri="{FF2B5EF4-FFF2-40B4-BE49-F238E27FC236}">
                <a16:creationId xmlns:a16="http://schemas.microsoft.com/office/drawing/2014/main" id="{8F63E572-49DB-412C-A838-81F565839A7C}"/>
              </a:ext>
            </a:extLst>
          </p:cNvPr>
          <p:cNvSpPr>
            <a:spLocks noChangeShapeType="1"/>
          </p:cNvSpPr>
          <p:nvPr/>
        </p:nvSpPr>
        <p:spPr bwMode="auto">
          <a:xfrm flipV="1">
            <a:off x="875878" y="1249263"/>
            <a:ext cx="0" cy="2811066"/>
          </a:xfrm>
          <a:prstGeom prst="line">
            <a:avLst/>
          </a:prstGeom>
          <a:noFill/>
          <a:ln w="38100">
            <a:solidFill>
              <a:schemeClr val="tx1"/>
            </a:solidFill>
            <a:round/>
            <a:headEnd/>
            <a:tailEnd type="triangle" w="med" len="med"/>
          </a:ln>
          <a:effectLst/>
        </p:spPr>
        <p:txBody>
          <a:bodyPr wrap="none" anchor="ctr"/>
          <a:lstStyle/>
          <a:p>
            <a:pPr>
              <a:defRPr/>
            </a:pPr>
            <a:endParaRPr lang="en-US" sz="1350">
              <a:ea typeface="MS PGothic" charset="0"/>
            </a:endParaRPr>
          </a:p>
        </p:txBody>
      </p:sp>
      <p:sp>
        <p:nvSpPr>
          <p:cNvPr id="17"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1146007" y="2728533"/>
            <a:ext cx="1472665" cy="400110"/>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lgn="ctr">
              <a:spcBef>
                <a:spcPct val="50000"/>
              </a:spcBef>
            </a:pPr>
            <a:r>
              <a:rPr lang="en-US" altLang="zh-CN" sz="2000" b="0">
                <a:solidFill>
                  <a:srgbClr val="0E50C0"/>
                </a:solidFill>
                <a:effectLst/>
                <a:latin typeface="+mn-lt"/>
              </a:rPr>
              <a:t>Bias</a:t>
            </a:r>
            <a:endParaRPr lang="en-US" altLang="en-US" sz="2000" b="0" i="1" dirty="0">
              <a:solidFill>
                <a:srgbClr val="0E50C0"/>
              </a:solidFill>
              <a:effectLst/>
              <a:latin typeface="+mn-lt"/>
            </a:endParaRPr>
          </a:p>
        </p:txBody>
      </p:sp>
      <p:sp>
        <p:nvSpPr>
          <p:cNvPr id="18"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5999833" y="2725695"/>
            <a:ext cx="1472665" cy="400110"/>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lgn="ctr">
              <a:spcBef>
                <a:spcPct val="50000"/>
              </a:spcBef>
            </a:pPr>
            <a:r>
              <a:rPr lang="en-US" altLang="zh-CN" sz="2000" b="0" dirty="0">
                <a:solidFill>
                  <a:srgbClr val="FF0000"/>
                </a:solidFill>
                <a:effectLst/>
                <a:latin typeface="+mn-lt"/>
              </a:rPr>
              <a:t>Variance</a:t>
            </a:r>
            <a:endParaRPr lang="en-US" altLang="en-US" sz="2000" b="0" i="1" dirty="0">
              <a:solidFill>
                <a:srgbClr val="FF0000"/>
              </a:solidFill>
              <a:effectLst/>
              <a:latin typeface="+mn-lt"/>
            </a:endParaRPr>
          </a:p>
        </p:txBody>
      </p:sp>
      <p:sp>
        <p:nvSpPr>
          <p:cNvPr id="21" name="Freeform 20"/>
          <p:cNvSpPr/>
          <p:nvPr/>
        </p:nvSpPr>
        <p:spPr>
          <a:xfrm>
            <a:off x="985387" y="1399991"/>
            <a:ext cx="6632650" cy="1641910"/>
          </a:xfrm>
          <a:custGeom>
            <a:avLst/>
            <a:gdLst>
              <a:gd name="connsiteX0" fmla="*/ 0 w 6370320"/>
              <a:gd name="connsiteY0" fmla="*/ 0 h 1798469"/>
              <a:gd name="connsiteX1" fmla="*/ 589280 w 6370320"/>
              <a:gd name="connsiteY1" fmla="*/ 772160 h 1798469"/>
              <a:gd name="connsiteX2" fmla="*/ 1818640 w 6370320"/>
              <a:gd name="connsiteY2" fmla="*/ 1483360 h 1798469"/>
              <a:gd name="connsiteX3" fmla="*/ 3464560 w 6370320"/>
              <a:gd name="connsiteY3" fmla="*/ 1798320 h 1798469"/>
              <a:gd name="connsiteX4" fmla="*/ 4937760 w 6370320"/>
              <a:gd name="connsiteY4" fmla="*/ 1513840 h 1798469"/>
              <a:gd name="connsiteX5" fmla="*/ 5842000 w 6370320"/>
              <a:gd name="connsiteY5" fmla="*/ 812800 h 1798469"/>
              <a:gd name="connsiteX6" fmla="*/ 6370320 w 6370320"/>
              <a:gd name="connsiteY6" fmla="*/ 0 h 179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798469">
                <a:moveTo>
                  <a:pt x="0" y="0"/>
                </a:moveTo>
                <a:cubicBezTo>
                  <a:pt x="143086" y="262466"/>
                  <a:pt x="286173" y="524933"/>
                  <a:pt x="589280" y="772160"/>
                </a:cubicBezTo>
                <a:cubicBezTo>
                  <a:pt x="892387" y="1019387"/>
                  <a:pt x="1339427" y="1312333"/>
                  <a:pt x="1818640" y="1483360"/>
                </a:cubicBezTo>
                <a:cubicBezTo>
                  <a:pt x="2297853" y="1654387"/>
                  <a:pt x="2944707" y="1793240"/>
                  <a:pt x="3464560" y="1798320"/>
                </a:cubicBezTo>
                <a:cubicBezTo>
                  <a:pt x="3984413" y="1803400"/>
                  <a:pt x="4541520" y="1678093"/>
                  <a:pt x="4937760" y="1513840"/>
                </a:cubicBezTo>
                <a:cubicBezTo>
                  <a:pt x="5334000" y="1349587"/>
                  <a:pt x="5603240" y="1065107"/>
                  <a:pt x="5842000" y="812800"/>
                </a:cubicBezTo>
                <a:cubicBezTo>
                  <a:pt x="6080760" y="560493"/>
                  <a:pt x="6283960" y="135467"/>
                  <a:pt x="6370320" y="0"/>
                </a:cubicBezTo>
              </a:path>
            </a:pathLst>
          </a:cu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 Box 1034">
            <a:extLst>
              <a:ext uri="{FF2B5EF4-FFF2-40B4-BE49-F238E27FC236}">
                <a16:creationId xmlns:a16="http://schemas.microsoft.com/office/drawing/2014/main" id="{FE46C42C-74CB-414B-BCAA-A9BE9CB16632}"/>
              </a:ext>
            </a:extLst>
          </p:cNvPr>
          <p:cNvSpPr txBox="1">
            <a:spLocks noChangeArrowheads="1"/>
          </p:cNvSpPr>
          <p:nvPr/>
        </p:nvSpPr>
        <p:spPr bwMode="auto">
          <a:xfrm>
            <a:off x="3286848" y="2185845"/>
            <a:ext cx="2333164" cy="400110"/>
          </a:xfrm>
          <a:prstGeom prst="rect">
            <a:avLst/>
          </a:prstGeom>
          <a:noFill/>
          <a:ln>
            <a:noFill/>
          </a:ln>
          <a:effectLst/>
        </p:spPr>
        <p:txBody>
          <a:bodyPr wrap="square">
            <a:spAutoFit/>
          </a:bodyPr>
          <a:lstStyle>
            <a:lvl1pPr>
              <a:defRPr sz="2500">
                <a:solidFill>
                  <a:srgbClr val="5CA717"/>
                </a:solidFill>
                <a:latin typeface="Arial" panose="020B0604020202020204" pitchFamily="34" charset="0"/>
                <a:ea typeface="MS PGothic" panose="020B0600070205080204" pitchFamily="34" charset="-128"/>
              </a:defRPr>
            </a:lvl1pPr>
            <a:lvl2pPr marL="742950" indent="-285750">
              <a:defRPr sz="2500">
                <a:solidFill>
                  <a:srgbClr val="5CA717"/>
                </a:solidFill>
                <a:latin typeface="Arial" panose="020B0604020202020204" pitchFamily="34" charset="0"/>
                <a:ea typeface="MS PGothic" panose="020B0600070205080204" pitchFamily="34" charset="-128"/>
              </a:defRPr>
            </a:lvl2pPr>
            <a:lvl3pPr marL="1143000" indent="-228600">
              <a:defRPr sz="2500">
                <a:solidFill>
                  <a:srgbClr val="5CA717"/>
                </a:solidFill>
                <a:latin typeface="Arial" panose="020B0604020202020204" pitchFamily="34" charset="0"/>
                <a:ea typeface="MS PGothic" panose="020B0600070205080204" pitchFamily="34" charset="-128"/>
              </a:defRPr>
            </a:lvl3pPr>
            <a:lvl4pPr marL="1600200" indent="-228600">
              <a:defRPr sz="2500">
                <a:solidFill>
                  <a:srgbClr val="5CA717"/>
                </a:solidFill>
                <a:latin typeface="Arial" panose="020B0604020202020204" pitchFamily="34" charset="0"/>
                <a:ea typeface="MS PGothic" panose="020B0600070205080204" pitchFamily="34" charset="-128"/>
              </a:defRPr>
            </a:lvl4pPr>
            <a:lvl5pPr marL="2057400" indent="-228600">
              <a:defRPr sz="2500">
                <a:solidFill>
                  <a:srgbClr val="5CA717"/>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500">
                <a:solidFill>
                  <a:srgbClr val="5CA717"/>
                </a:solidFill>
                <a:latin typeface="Arial" panose="020B0604020202020204" pitchFamily="34" charset="0"/>
                <a:ea typeface="MS PGothic" panose="020B0600070205080204" pitchFamily="34" charset="-128"/>
              </a:defRPr>
            </a:lvl9pPr>
          </a:lstStyle>
          <a:p>
            <a:pPr algn="ctr">
              <a:spcBef>
                <a:spcPct val="50000"/>
              </a:spcBef>
            </a:pPr>
            <a:r>
              <a:rPr lang="en-US" altLang="zh-CN" sz="2000" b="0" dirty="0">
                <a:solidFill>
                  <a:schemeClr val="tx1"/>
                </a:solidFill>
                <a:effectLst/>
                <a:latin typeface="+mn-lt"/>
              </a:rPr>
              <a:t>Total</a:t>
            </a:r>
            <a:r>
              <a:rPr lang="zh-CN" altLang="en-US" sz="2000" b="0" dirty="0">
                <a:solidFill>
                  <a:schemeClr val="tx1"/>
                </a:solidFill>
                <a:effectLst/>
                <a:latin typeface="+mn-lt"/>
              </a:rPr>
              <a:t> </a:t>
            </a:r>
            <a:r>
              <a:rPr lang="en-US" altLang="zh-CN" sz="2000" b="0" dirty="0">
                <a:solidFill>
                  <a:schemeClr val="tx1"/>
                </a:solidFill>
                <a:effectLst/>
                <a:latin typeface="+mn-lt"/>
              </a:rPr>
              <a:t>error</a:t>
            </a:r>
            <a:endParaRPr lang="en-US" altLang="en-US" sz="2000" b="0" i="1" dirty="0">
              <a:solidFill>
                <a:schemeClr val="tx1"/>
              </a:solidFill>
              <a:effectLst/>
              <a:latin typeface="+mn-lt"/>
            </a:endParaRPr>
          </a:p>
        </p:txBody>
      </p:sp>
    </p:spTree>
    <p:extLst>
      <p:ext uri="{BB962C8B-B14F-4D97-AF65-F5344CB8AC3E}">
        <p14:creationId xmlns:p14="http://schemas.microsoft.com/office/powerpoint/2010/main" val="609000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6402" y="3082182"/>
            <a:ext cx="5395368" cy="648072"/>
          </a:xfrm>
        </p:spPr>
        <p:txBody>
          <a:bodyPr/>
          <a:lstStyle/>
          <a:p>
            <a:r>
              <a:rPr lang="en-US"/>
              <a:t>Module 2: </a:t>
            </a:r>
            <a:r>
              <a:rPr lang="en-US" dirty="0"/>
              <a:t>Data Transformation</a:t>
            </a:r>
          </a:p>
        </p:txBody>
      </p:sp>
    </p:spTree>
    <p:extLst>
      <p:ext uri="{BB962C8B-B14F-4D97-AF65-F5344CB8AC3E}">
        <p14:creationId xmlns:p14="http://schemas.microsoft.com/office/powerpoint/2010/main" val="384261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018" y="1278376"/>
            <a:ext cx="7813963" cy="174989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818" y="3115338"/>
            <a:ext cx="5181600" cy="34333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436" y="0"/>
            <a:ext cx="5430982" cy="1191312"/>
          </a:xfrm>
          <a:prstGeom prst="rect">
            <a:avLst/>
          </a:prstGeom>
        </p:spPr>
      </p:pic>
    </p:spTree>
    <p:extLst>
      <p:ext uri="{BB962C8B-B14F-4D97-AF65-F5344CB8AC3E}">
        <p14:creationId xmlns:p14="http://schemas.microsoft.com/office/powerpoint/2010/main" val="19866964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49" y="1120918"/>
            <a:ext cx="8445500" cy="2813408"/>
          </a:xfrm>
        </p:spPr>
        <p:txBody>
          <a:bodyPr/>
          <a:lstStyle/>
          <a:p>
            <a:r>
              <a:rPr lang="en-US" dirty="0"/>
              <a:t>Linearity </a:t>
            </a:r>
          </a:p>
          <a:p>
            <a:r>
              <a:rPr lang="en-US" dirty="0"/>
              <a:t>Normal errors </a:t>
            </a:r>
          </a:p>
          <a:p>
            <a:r>
              <a:rPr lang="en-US" dirty="0"/>
              <a:t>Homoscedasticity</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Key assumptions of linear regression</a:t>
            </a:r>
          </a:p>
        </p:txBody>
      </p:sp>
    </p:spTree>
    <p:extLst>
      <p:ext uri="{BB962C8B-B14F-4D97-AF65-F5344CB8AC3E}">
        <p14:creationId xmlns:p14="http://schemas.microsoft.com/office/powerpoint/2010/main" val="1300925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4EE6EE21-3B0C-7F49-A497-EF5A7105E7CC}"/>
              </a:ext>
            </a:extLst>
          </p:cNvPr>
          <p:cNvSpPr>
            <a:spLocks noGrp="1"/>
          </p:cNvSpPr>
          <p:nvPr>
            <p:ph idx="1"/>
          </p:nvPr>
        </p:nvSpPr>
        <p:spPr>
          <a:xfrm>
            <a:off x="452135" y="987397"/>
            <a:ext cx="8342949" cy="1647519"/>
          </a:xfrm>
        </p:spPr>
        <p:txBody>
          <a:bodyPr>
            <a:normAutofit/>
          </a:bodyPr>
          <a:lstStyle/>
          <a:p>
            <a:r>
              <a:rPr lang="en-US" dirty="0"/>
              <a:t>When the key assumptions are violated, we can use data transformation to preprocess the data. </a:t>
            </a:r>
            <a:endParaRPr lang="en-CA" dirty="0"/>
          </a:p>
          <a:p>
            <a:r>
              <a:rPr lang="en-CA" dirty="0"/>
              <a:t>Log transform is an effective method to “normalize” the response variable and stabilize its variance.</a:t>
            </a:r>
            <a:endParaRPr lang="en-US" dirty="0"/>
          </a:p>
        </p:txBody>
      </p:sp>
      <p:pic>
        <p:nvPicPr>
          <p:cNvPr id="11268" name="Picture 4" descr="Content - The natural logarithm">
            <a:extLst>
              <a:ext uri="{FF2B5EF4-FFF2-40B4-BE49-F238E27FC236}">
                <a16:creationId xmlns:a16="http://schemas.microsoft.com/office/drawing/2014/main" id="{D4E31D7F-E6C3-254C-82F6-69745C2B7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7870" y="2938454"/>
            <a:ext cx="5698386" cy="34735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Log transform</a:t>
            </a:r>
          </a:p>
        </p:txBody>
      </p:sp>
    </p:spTree>
    <p:extLst>
      <p:ext uri="{BB962C8B-B14F-4D97-AF65-F5344CB8AC3E}">
        <p14:creationId xmlns:p14="http://schemas.microsoft.com/office/powerpoint/2010/main" val="2087909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Open the code “</a:t>
            </a:r>
            <a:r>
              <a:rPr lang="en-US" dirty="0" err="1"/>
              <a:t>ClassDemo</a:t>
            </a:r>
            <a:r>
              <a:rPr lang="en-US" dirty="0"/>
              <a:t> Session 1-2”</a:t>
            </a:r>
          </a:p>
        </p:txBody>
      </p:sp>
      <p:sp>
        <p:nvSpPr>
          <p:cNvPr id="3" name="Title 2"/>
          <p:cNvSpPr>
            <a:spLocks noGrp="1"/>
          </p:cNvSpPr>
          <p:nvPr>
            <p:ph type="title"/>
          </p:nvPr>
        </p:nvSpPr>
        <p:spPr/>
        <p:txBody>
          <a:bodyPr/>
          <a:lstStyle/>
          <a:p>
            <a:r>
              <a:rPr lang="en-US" dirty="0"/>
              <a:t>Python Example:</a:t>
            </a:r>
          </a:p>
        </p:txBody>
      </p:sp>
    </p:spTree>
    <p:extLst>
      <p:ext uri="{BB962C8B-B14F-4D97-AF65-F5344CB8AC3E}">
        <p14:creationId xmlns:p14="http://schemas.microsoft.com/office/powerpoint/2010/main" val="172199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Log (Y) or Log (X)? </a:t>
            </a:r>
          </a:p>
        </p:txBody>
      </p:sp>
      <p:sp>
        <p:nvSpPr>
          <p:cNvPr id="3" name="Title 2"/>
          <p:cNvSpPr>
            <a:spLocks noGrp="1"/>
          </p:cNvSpPr>
          <p:nvPr>
            <p:ph type="title"/>
          </p:nvPr>
        </p:nvSpPr>
        <p:spPr/>
        <p:txBody>
          <a:bodyPr/>
          <a:lstStyle/>
          <a:p>
            <a:r>
              <a:rPr lang="en-US" dirty="0"/>
              <a:t>Data Transformation</a:t>
            </a:r>
          </a:p>
        </p:txBody>
      </p:sp>
    </p:spTree>
    <p:extLst>
      <p:ext uri="{BB962C8B-B14F-4D97-AF65-F5344CB8AC3E}">
        <p14:creationId xmlns:p14="http://schemas.microsoft.com/office/powerpoint/2010/main" val="2092785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If the residual plot suggests nonlinearity, we can also use log transform to “linearize” the data.</a:t>
            </a:r>
          </a:p>
          <a:p>
            <a:endParaRPr lang="en-CA" dirty="0"/>
          </a:p>
          <a:p>
            <a:r>
              <a:rPr lang="en-CA" dirty="0"/>
              <a:t>Example: Exponential Models </a:t>
            </a:r>
          </a:p>
          <a:p>
            <a:endParaRPr lang="en-US" dirty="0"/>
          </a:p>
        </p:txBody>
      </p:sp>
      <p:sp>
        <p:nvSpPr>
          <p:cNvPr id="3" name="Title 2"/>
          <p:cNvSpPr>
            <a:spLocks noGrp="1"/>
          </p:cNvSpPr>
          <p:nvPr>
            <p:ph type="title"/>
          </p:nvPr>
        </p:nvSpPr>
        <p:spPr/>
        <p:txBody>
          <a:bodyPr/>
          <a:lstStyle/>
          <a:p>
            <a:r>
              <a:rPr lang="en-US" dirty="0"/>
              <a:t>Nonlinear Models</a:t>
            </a:r>
          </a:p>
        </p:txBody>
      </p:sp>
      <p:pic>
        <p:nvPicPr>
          <p:cNvPr id="4" name="Picture 3">
            <a:extLst>
              <a:ext uri="{FF2B5EF4-FFF2-40B4-BE49-F238E27FC236}">
                <a16:creationId xmlns:a16="http://schemas.microsoft.com/office/drawing/2014/main" id="{C2849423-C91B-6843-8F66-F5B9CAC8C086}"/>
              </a:ext>
            </a:extLst>
          </p:cNvPr>
          <p:cNvPicPr>
            <a:picLocks noChangeAspect="1"/>
          </p:cNvPicPr>
          <p:nvPr/>
        </p:nvPicPr>
        <p:blipFill>
          <a:blip r:embed="rId2"/>
          <a:stretch>
            <a:fillRect/>
          </a:stretch>
        </p:blipFill>
        <p:spPr>
          <a:xfrm>
            <a:off x="3872108" y="2586535"/>
            <a:ext cx="1467987" cy="291828"/>
          </a:xfrm>
          <a:prstGeom prst="rect">
            <a:avLst/>
          </a:prstGeom>
        </p:spPr>
      </p:pic>
      <p:pic>
        <p:nvPicPr>
          <p:cNvPr id="6" name="Picture 5" descr="Chart, line chart&#10;&#10;Description automatically generated">
            <a:extLst>
              <a:ext uri="{FF2B5EF4-FFF2-40B4-BE49-F238E27FC236}">
                <a16:creationId xmlns:a16="http://schemas.microsoft.com/office/drawing/2014/main" id="{DB6FCC6A-160C-E849-A1FD-5BCDAF4C3046}"/>
              </a:ext>
            </a:extLst>
          </p:cNvPr>
          <p:cNvPicPr>
            <a:picLocks noChangeAspect="1"/>
          </p:cNvPicPr>
          <p:nvPr/>
        </p:nvPicPr>
        <p:blipFill rotWithShape="1">
          <a:blip r:embed="rId3">
            <a:extLst>
              <a:ext uri="{28A0092B-C50C-407E-A947-70E740481C1C}">
                <a14:useLocalDpi xmlns:a14="http://schemas.microsoft.com/office/drawing/2010/main" val="0"/>
              </a:ext>
            </a:extLst>
          </a:blip>
          <a:srcRect b="16339"/>
          <a:stretch/>
        </p:blipFill>
        <p:spPr>
          <a:xfrm>
            <a:off x="456504" y="4178356"/>
            <a:ext cx="8445500" cy="2352736"/>
          </a:xfrm>
          <a:prstGeom prst="rect">
            <a:avLst/>
          </a:prstGeom>
        </p:spPr>
      </p:pic>
    </p:spTree>
    <p:extLst>
      <p:ext uri="{BB962C8B-B14F-4D97-AF65-F5344CB8AC3E}">
        <p14:creationId xmlns:p14="http://schemas.microsoft.com/office/powerpoint/2010/main" val="955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CA" dirty="0"/>
              <a:t>Another example: Power Models </a:t>
            </a:r>
          </a:p>
          <a:p>
            <a:endParaRPr lang="en-US" dirty="0"/>
          </a:p>
        </p:txBody>
      </p:sp>
      <p:sp>
        <p:nvSpPr>
          <p:cNvPr id="3" name="Title 2"/>
          <p:cNvSpPr>
            <a:spLocks noGrp="1"/>
          </p:cNvSpPr>
          <p:nvPr>
            <p:ph type="title"/>
          </p:nvPr>
        </p:nvSpPr>
        <p:spPr/>
        <p:txBody>
          <a:bodyPr/>
          <a:lstStyle/>
          <a:p>
            <a:r>
              <a:rPr lang="en-US" dirty="0"/>
              <a:t>Nonlinear Models</a:t>
            </a:r>
          </a:p>
        </p:txBody>
      </p:sp>
      <p:pic>
        <p:nvPicPr>
          <p:cNvPr id="5" name="Picture 4">
            <a:extLst>
              <a:ext uri="{FF2B5EF4-FFF2-40B4-BE49-F238E27FC236}">
                <a16:creationId xmlns:a16="http://schemas.microsoft.com/office/drawing/2014/main" id="{C12A53A8-DF71-234C-B65A-A615836A03B0}"/>
              </a:ext>
            </a:extLst>
          </p:cNvPr>
          <p:cNvPicPr>
            <a:picLocks noChangeAspect="1"/>
          </p:cNvPicPr>
          <p:nvPr/>
        </p:nvPicPr>
        <p:blipFill>
          <a:blip r:embed="rId2"/>
          <a:stretch>
            <a:fillRect/>
          </a:stretch>
        </p:blipFill>
        <p:spPr>
          <a:xfrm>
            <a:off x="3866950" y="1501132"/>
            <a:ext cx="1548866" cy="327645"/>
          </a:xfrm>
          <a:prstGeom prst="rect">
            <a:avLst/>
          </a:prstGeom>
        </p:spPr>
      </p:pic>
      <p:pic>
        <p:nvPicPr>
          <p:cNvPr id="8" name="Picture 7" descr="Graphical user interface&#10;&#10;Description automatically generated with medium confidence">
            <a:extLst>
              <a:ext uri="{FF2B5EF4-FFF2-40B4-BE49-F238E27FC236}">
                <a16:creationId xmlns:a16="http://schemas.microsoft.com/office/drawing/2014/main" id="{C0F5EF21-5B3E-3945-A5ED-89B5FB6BA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49" y="4060274"/>
            <a:ext cx="8344841" cy="2478489"/>
          </a:xfrm>
          <a:prstGeom prst="rect">
            <a:avLst/>
          </a:prstGeom>
        </p:spPr>
      </p:pic>
    </p:spTree>
    <p:extLst>
      <p:ext uri="{BB962C8B-B14F-4D97-AF65-F5344CB8AC3E}">
        <p14:creationId xmlns:p14="http://schemas.microsoft.com/office/powerpoint/2010/main" val="21122548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834D01-EA37-CF46-8184-5DCEC9B5FB2F}"/>
              </a:ext>
            </a:extLst>
          </p:cNvPr>
          <p:cNvSpPr>
            <a:spLocks noGrp="1"/>
          </p:cNvSpPr>
          <p:nvPr>
            <p:ph idx="1"/>
          </p:nvPr>
        </p:nvSpPr>
        <p:spPr>
          <a:xfrm>
            <a:off x="349249" y="796387"/>
            <a:ext cx="8445500" cy="5533478"/>
          </a:xfrm>
        </p:spPr>
        <p:txBody>
          <a:bodyPr/>
          <a:lstStyle/>
          <a:p>
            <a:r>
              <a:rPr lang="en-CA" dirty="0"/>
              <a:t>Transformation is a powerful technique. However, some complicated relationships cannot be transformed to linear models with simple transformations. </a:t>
            </a:r>
          </a:p>
          <a:p>
            <a:r>
              <a:rPr lang="en-CA" dirty="0"/>
              <a:t>For example, we cannot linearize the model </a:t>
            </a:r>
          </a:p>
          <a:p>
            <a:endParaRPr lang="en-US" dirty="0"/>
          </a:p>
          <a:p>
            <a:endParaRPr lang="en-US" dirty="0"/>
          </a:p>
          <a:p>
            <a:endParaRPr lang="en-US" dirty="0"/>
          </a:p>
          <a:p>
            <a:r>
              <a:rPr lang="en-CA" dirty="0"/>
              <a:t>Such models are “intrinsically nonlinear”. Fortunately, the parameters can be usually be estimated with nonlinear regression methods. </a:t>
            </a:r>
          </a:p>
          <a:p>
            <a:endParaRPr lang="en-US" dirty="0"/>
          </a:p>
        </p:txBody>
      </p:sp>
      <p:sp>
        <p:nvSpPr>
          <p:cNvPr id="3" name="Title 2">
            <a:extLst>
              <a:ext uri="{FF2B5EF4-FFF2-40B4-BE49-F238E27FC236}">
                <a16:creationId xmlns:a16="http://schemas.microsoft.com/office/drawing/2014/main" id="{D1F247C5-049D-E54E-904B-7E900BF05E3E}"/>
              </a:ext>
            </a:extLst>
          </p:cNvPr>
          <p:cNvSpPr>
            <a:spLocks noGrp="1"/>
          </p:cNvSpPr>
          <p:nvPr>
            <p:ph type="title"/>
          </p:nvPr>
        </p:nvSpPr>
        <p:spPr/>
        <p:txBody>
          <a:bodyPr/>
          <a:lstStyle/>
          <a:p>
            <a:r>
              <a:rPr lang="en-CA" dirty="0"/>
              <a:t>Intrinsically</a:t>
            </a:r>
            <a:r>
              <a:rPr lang="en-CA" b="0" dirty="0"/>
              <a:t> </a:t>
            </a:r>
            <a:r>
              <a:rPr lang="en-US" dirty="0"/>
              <a:t>Nonlinear Models</a:t>
            </a:r>
          </a:p>
        </p:txBody>
      </p:sp>
      <p:pic>
        <p:nvPicPr>
          <p:cNvPr id="4" name="Picture 3">
            <a:extLst>
              <a:ext uri="{FF2B5EF4-FFF2-40B4-BE49-F238E27FC236}">
                <a16:creationId xmlns:a16="http://schemas.microsoft.com/office/drawing/2014/main" id="{B43E73EF-4E15-0844-B71B-B59753DAE7B4}"/>
              </a:ext>
            </a:extLst>
          </p:cNvPr>
          <p:cNvPicPr>
            <a:picLocks noChangeAspect="1"/>
          </p:cNvPicPr>
          <p:nvPr/>
        </p:nvPicPr>
        <p:blipFill>
          <a:blip r:embed="rId2"/>
          <a:stretch>
            <a:fillRect/>
          </a:stretch>
        </p:blipFill>
        <p:spPr>
          <a:xfrm>
            <a:off x="3349140" y="2868515"/>
            <a:ext cx="2223025" cy="325933"/>
          </a:xfrm>
          <a:prstGeom prst="rect">
            <a:avLst/>
          </a:prstGeom>
        </p:spPr>
      </p:pic>
    </p:spTree>
    <p:extLst>
      <p:ext uri="{BB962C8B-B14F-4D97-AF65-F5344CB8AC3E}">
        <p14:creationId xmlns:p14="http://schemas.microsoft.com/office/powerpoint/2010/main" val="760420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108B8-C441-5E4D-8810-1E69181D823A}"/>
              </a:ext>
            </a:extLst>
          </p:cNvPr>
          <p:cNvSpPr>
            <a:spLocks noGrp="1"/>
          </p:cNvSpPr>
          <p:nvPr>
            <p:ph type="title"/>
          </p:nvPr>
        </p:nvSpPr>
        <p:spPr>
          <a:xfrm>
            <a:off x="2625623" y="2393512"/>
            <a:ext cx="3763145" cy="903142"/>
          </a:xfrm>
        </p:spPr>
        <p:txBody>
          <a:bodyPr/>
          <a:lstStyle/>
          <a:p>
            <a:r>
              <a:rPr lang="en-US" dirty="0"/>
              <a:t>Group Discussion </a:t>
            </a:r>
            <a:r>
              <a:rPr lang="en-US"/>
              <a:t>#1 </a:t>
            </a:r>
            <a:endParaRPr lang="en-US" dirty="0"/>
          </a:p>
        </p:txBody>
      </p:sp>
    </p:spTree>
    <p:extLst>
      <p:ext uri="{BB962C8B-B14F-4D97-AF65-F5344CB8AC3E}">
        <p14:creationId xmlns:p14="http://schemas.microsoft.com/office/powerpoint/2010/main" val="4115615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C27E17-4C58-4945-A807-3236BBE9FC74}"/>
              </a:ext>
            </a:extLst>
          </p:cNvPr>
          <p:cNvSpPr>
            <a:spLocks noGrp="1"/>
          </p:cNvSpPr>
          <p:nvPr>
            <p:ph idx="1"/>
          </p:nvPr>
        </p:nvSpPr>
        <p:spPr>
          <a:xfrm>
            <a:off x="349250" y="1155180"/>
            <a:ext cx="8445500" cy="5533478"/>
          </a:xfrm>
        </p:spPr>
        <p:txBody>
          <a:bodyPr>
            <a:normAutofit/>
          </a:bodyPr>
          <a:lstStyle/>
          <a:p>
            <a:r>
              <a:rPr lang="en-CA" sz="1600" dirty="0"/>
              <a:t>We have samples from 2000 to 2021. </a:t>
            </a:r>
          </a:p>
          <a:p>
            <a:pPr marL="800100" lvl="1" indent="-342900">
              <a:buFont typeface="+mj-lt"/>
              <a:buAutoNum type="alphaLcParenR"/>
            </a:pPr>
            <a:r>
              <a:rPr lang="en-CA" sz="1600" dirty="0"/>
              <a:t>We use samples from 2010 to 2021 to fit a model. The squared error in 2020 is 1.75. Is this an out-of-sample error? </a:t>
            </a:r>
          </a:p>
          <a:p>
            <a:pPr marL="800100" lvl="1" indent="-342900">
              <a:buFont typeface="+mj-lt"/>
              <a:buAutoNum type="alphaLcParenR"/>
            </a:pPr>
            <a:r>
              <a:rPr lang="en-CA" sz="1600" dirty="0"/>
              <a:t>We use samples from 2005 to 2021 to fit a model. The squared error in 2001 is 2.35, is this an in-sample error?</a:t>
            </a:r>
          </a:p>
          <a:p>
            <a:pPr lvl="1"/>
            <a:endParaRPr lang="en-CA" sz="1600" dirty="0"/>
          </a:p>
          <a:p>
            <a:r>
              <a:rPr lang="en-US" sz="1600" dirty="0"/>
              <a:t>In predictive modeling, we should choose the model that minimizes</a:t>
            </a:r>
          </a:p>
          <a:p>
            <a:pPr marL="800100" lvl="1" indent="-342900">
              <a:buFont typeface="+mj-lt"/>
              <a:buAutoNum type="alphaLcParenR"/>
            </a:pPr>
            <a:r>
              <a:rPr lang="en-US" sz="1600" dirty="0"/>
              <a:t>both in-sample </a:t>
            </a:r>
            <a:r>
              <a:rPr lang="en-CA" sz="1600" dirty="0"/>
              <a:t>error</a:t>
            </a:r>
            <a:r>
              <a:rPr lang="en-US" sz="1600" dirty="0"/>
              <a:t> and out-of-sample </a:t>
            </a:r>
            <a:r>
              <a:rPr lang="en-CA" sz="1600" dirty="0"/>
              <a:t>error</a:t>
            </a:r>
            <a:endParaRPr lang="en-US" sz="1600" dirty="0"/>
          </a:p>
          <a:p>
            <a:pPr marL="800100" lvl="1" indent="-342900">
              <a:buFont typeface="+mj-lt"/>
              <a:buAutoNum type="alphaLcParenR"/>
            </a:pPr>
            <a:r>
              <a:rPr lang="en-US" sz="1600" dirty="0"/>
              <a:t>in-sample </a:t>
            </a:r>
            <a:r>
              <a:rPr lang="en-CA" sz="1600" dirty="0"/>
              <a:t>error</a:t>
            </a:r>
            <a:endParaRPr lang="en-US" sz="1600" dirty="0"/>
          </a:p>
          <a:p>
            <a:pPr marL="800100" lvl="1" indent="-342900">
              <a:buFont typeface="+mj-lt"/>
              <a:buAutoNum type="alphaLcParenR"/>
            </a:pPr>
            <a:r>
              <a:rPr lang="en-US" sz="1600" dirty="0"/>
              <a:t>out-of-sample </a:t>
            </a:r>
            <a:r>
              <a:rPr lang="en-CA" sz="1600" dirty="0"/>
              <a:t>error</a:t>
            </a:r>
            <a:endParaRPr lang="en-US" sz="1600" dirty="0"/>
          </a:p>
          <a:p>
            <a:pPr lvl="1"/>
            <a:endParaRPr lang="en-US" sz="1600" dirty="0"/>
          </a:p>
          <a:p>
            <a:r>
              <a:rPr lang="en-US" sz="1600" dirty="0"/>
              <a:t>The “U”-shape MSE curve on the right figure is </a:t>
            </a:r>
          </a:p>
          <a:p>
            <a:pPr marL="800100" lvl="1" indent="-342900">
              <a:buFont typeface="+mj-lt"/>
              <a:buAutoNum type="alphaLcParenR"/>
            </a:pPr>
            <a:r>
              <a:rPr lang="en-US" sz="1600" dirty="0"/>
              <a:t>An in-sample </a:t>
            </a:r>
            <a:r>
              <a:rPr lang="en-CA" sz="1600" dirty="0"/>
              <a:t>error</a:t>
            </a:r>
            <a:endParaRPr lang="en-US" sz="1600" dirty="0"/>
          </a:p>
          <a:p>
            <a:pPr marL="800100" lvl="1" indent="-342900">
              <a:buFont typeface="+mj-lt"/>
              <a:buAutoNum type="alphaLcParenR"/>
            </a:pPr>
            <a:r>
              <a:rPr lang="en-US" sz="1600" dirty="0"/>
              <a:t>An out-of-sample </a:t>
            </a:r>
            <a:r>
              <a:rPr lang="en-CA" sz="1600" dirty="0"/>
              <a:t>error</a:t>
            </a:r>
            <a:endParaRPr lang="en-US" sz="1600" dirty="0"/>
          </a:p>
          <a:p>
            <a:pPr marL="800100" lvl="1" indent="-342900">
              <a:buFont typeface="+mj-lt"/>
              <a:buAutoNum type="alphaLcParenR"/>
            </a:pPr>
            <a:r>
              <a:rPr lang="en-US" sz="1600" dirty="0"/>
              <a:t>Sum of in-sample </a:t>
            </a:r>
            <a:r>
              <a:rPr lang="en-CA" sz="1600" dirty="0"/>
              <a:t>error</a:t>
            </a:r>
            <a:r>
              <a:rPr lang="en-US" sz="1600" dirty="0"/>
              <a:t> and out-of-sample </a:t>
            </a:r>
            <a:r>
              <a:rPr lang="en-CA" sz="1600" dirty="0"/>
              <a:t>error</a:t>
            </a:r>
            <a:endParaRPr lang="en-US" sz="1600" dirty="0"/>
          </a:p>
          <a:p>
            <a:endParaRPr lang="en-US" sz="1600" dirty="0"/>
          </a:p>
        </p:txBody>
      </p:sp>
      <p:pic>
        <p:nvPicPr>
          <p:cNvPr id="5" name="Picture 4" descr="Diagram, histogram&#10;&#10;Description automatically generated">
            <a:extLst>
              <a:ext uri="{FF2B5EF4-FFF2-40B4-BE49-F238E27FC236}">
                <a16:creationId xmlns:a16="http://schemas.microsoft.com/office/drawing/2014/main" id="{7D2EBA5B-AB31-8845-B30D-2EFEEF857A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47906" y="3429000"/>
            <a:ext cx="1931641" cy="3002824"/>
          </a:xfrm>
          <a:prstGeom prst="rect">
            <a:avLst/>
          </a:prstGeom>
        </p:spPr>
      </p:pic>
      <p:sp>
        <p:nvSpPr>
          <p:cNvPr id="4" name="Title 2"/>
          <p:cNvSpPr>
            <a:spLocks noGrp="1"/>
          </p:cNvSpPr>
          <p:nvPr>
            <p:ph type="title"/>
          </p:nvPr>
        </p:nvSpPr>
        <p:spPr>
          <a:xfrm>
            <a:off x="349249" y="44624"/>
            <a:ext cx="7500665" cy="648072"/>
          </a:xfrm>
        </p:spPr>
        <p:txBody>
          <a:bodyPr/>
          <a:lstStyle/>
          <a:p>
            <a:r>
              <a:rPr lang="en-US" dirty="0"/>
              <a:t>Conceptual Questions</a:t>
            </a:r>
          </a:p>
        </p:txBody>
      </p:sp>
    </p:spTree>
    <p:extLst>
      <p:ext uri="{BB962C8B-B14F-4D97-AF65-F5344CB8AC3E}">
        <p14:creationId xmlns:p14="http://schemas.microsoft.com/office/powerpoint/2010/main" val="848046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C5D386-FAD0-CE48-A24C-32A8210753AF}"/>
              </a:ext>
            </a:extLst>
          </p:cNvPr>
          <p:cNvSpPr>
            <a:spLocks noGrp="1"/>
          </p:cNvSpPr>
          <p:nvPr>
            <p:ph idx="1"/>
          </p:nvPr>
        </p:nvSpPr>
        <p:spPr>
          <a:xfrm>
            <a:off x="349250" y="1224848"/>
            <a:ext cx="8445500" cy="2656997"/>
          </a:xfrm>
        </p:spPr>
        <p:txBody>
          <a:bodyPr>
            <a:normAutofit/>
          </a:bodyPr>
          <a:lstStyle/>
          <a:p>
            <a:pPr marL="0" indent="0">
              <a:buNone/>
            </a:pPr>
            <a:r>
              <a:rPr lang="en-CA" sz="1600" dirty="0"/>
              <a:t>For each of parts (a) through (d), indicate whether we would generally expect the performance of a flexible statistical learning method to be better or worse than an inflexible method. Justify your answer. </a:t>
            </a:r>
          </a:p>
          <a:p>
            <a:pPr marL="400050" lvl="1" indent="0">
              <a:buNone/>
            </a:pPr>
            <a:r>
              <a:rPr lang="en-CA" sz="1600" dirty="0"/>
              <a:t>(a) The sample size n is extremely large, and the number of predictors p is small. </a:t>
            </a:r>
          </a:p>
          <a:p>
            <a:pPr marL="400050" lvl="1" indent="0">
              <a:buNone/>
            </a:pPr>
            <a:r>
              <a:rPr lang="en-CA" sz="1600" dirty="0"/>
              <a:t>(b) The number of predictors p is extremely large, and the number of observations n is small. </a:t>
            </a:r>
          </a:p>
          <a:p>
            <a:pPr marL="400050" lvl="1" indent="0">
              <a:buNone/>
            </a:pPr>
            <a:r>
              <a:rPr lang="en-CA" sz="1600" dirty="0"/>
              <a:t>(c) The relationship between the predictors and response is highly non-linear. </a:t>
            </a:r>
          </a:p>
          <a:p>
            <a:pPr marL="400050" lvl="1" indent="0">
              <a:buNone/>
            </a:pPr>
            <a:r>
              <a:rPr lang="en-CA" sz="1600" dirty="0"/>
              <a:t>(d) The variance of the error terms is extremely high.</a:t>
            </a:r>
            <a:endParaRPr lang="en-US" sz="1600" dirty="0"/>
          </a:p>
        </p:txBody>
      </p:sp>
    </p:spTree>
    <p:extLst>
      <p:ext uri="{BB962C8B-B14F-4D97-AF65-F5344CB8AC3E}">
        <p14:creationId xmlns:p14="http://schemas.microsoft.com/office/powerpoint/2010/main" val="1812891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977" y="145939"/>
            <a:ext cx="7437005" cy="30225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36" y="3321207"/>
            <a:ext cx="8146473" cy="3126929"/>
          </a:xfrm>
          <a:prstGeom prst="rect">
            <a:avLst/>
          </a:prstGeom>
        </p:spPr>
      </p:pic>
    </p:spTree>
    <p:extLst>
      <p:ext uri="{BB962C8B-B14F-4D97-AF65-F5344CB8AC3E}">
        <p14:creationId xmlns:p14="http://schemas.microsoft.com/office/powerpoint/2010/main" val="328794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r>
              <a:rPr lang="en-US" dirty="0"/>
              <a:t>Open the “Group Session 1-2” code.</a:t>
            </a:r>
          </a:p>
          <a:p>
            <a:r>
              <a:rPr lang="en-US" dirty="0"/>
              <a:t>Discuss all questions posted</a:t>
            </a:r>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Python Session:</a:t>
            </a:r>
          </a:p>
        </p:txBody>
      </p:sp>
    </p:spTree>
    <p:extLst>
      <p:ext uri="{BB962C8B-B14F-4D97-AF65-F5344CB8AC3E}">
        <p14:creationId xmlns:p14="http://schemas.microsoft.com/office/powerpoint/2010/main" val="1965439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Large Language Model (LLMs)</a:t>
            </a:r>
          </a:p>
        </p:txBody>
      </p:sp>
      <p:sp>
        <p:nvSpPr>
          <p:cNvPr id="3" name="Title 2"/>
          <p:cNvSpPr>
            <a:spLocks noGrp="1"/>
          </p:cNvSpPr>
          <p:nvPr>
            <p:ph type="title"/>
          </p:nvPr>
        </p:nvSpPr>
        <p:spPr/>
        <p:txBody>
          <a:bodyPr/>
          <a:lstStyle/>
          <a:p>
            <a:r>
              <a:rPr lang="en-US" dirty="0" err="1"/>
              <a:t>ChatGPT</a:t>
            </a:r>
            <a:endParaRPr lang="en-US" dirty="0"/>
          </a:p>
        </p:txBody>
      </p:sp>
      <p:pic>
        <p:nvPicPr>
          <p:cNvPr id="4" name="Picture 3"/>
          <p:cNvPicPr>
            <a:picLocks noChangeAspect="1"/>
          </p:cNvPicPr>
          <p:nvPr/>
        </p:nvPicPr>
        <p:blipFill>
          <a:blip r:embed="rId2"/>
          <a:stretch>
            <a:fillRect/>
          </a:stretch>
        </p:blipFill>
        <p:spPr>
          <a:xfrm>
            <a:off x="1195532" y="1576654"/>
            <a:ext cx="6355196" cy="4808134"/>
          </a:xfrm>
          <a:prstGeom prst="rect">
            <a:avLst/>
          </a:prstGeom>
        </p:spPr>
      </p:pic>
      <p:sp>
        <p:nvSpPr>
          <p:cNvPr id="6" name="TextBox 5"/>
          <p:cNvSpPr txBox="1"/>
          <p:nvPr/>
        </p:nvSpPr>
        <p:spPr>
          <a:xfrm>
            <a:off x="6553200" y="6384788"/>
            <a:ext cx="997528" cy="207749"/>
          </a:xfrm>
          <a:prstGeom prst="rect">
            <a:avLst/>
          </a:prstGeom>
          <a:noFill/>
        </p:spPr>
        <p:txBody>
          <a:bodyPr wrap="square" rtlCol="0">
            <a:spAutoFit/>
          </a:bodyPr>
          <a:lstStyle/>
          <a:p>
            <a:r>
              <a:rPr lang="en-US" sz="750" b="0">
                <a:effectLst/>
              </a:rPr>
              <a:t>By Molly Ruby</a:t>
            </a:r>
            <a:endParaRPr lang="en-US" sz="750" b="0" dirty="0">
              <a:effectLst/>
            </a:endParaRPr>
          </a:p>
        </p:txBody>
      </p:sp>
    </p:spTree>
    <p:extLst>
      <p:ext uri="{BB962C8B-B14F-4D97-AF65-F5344CB8AC3E}">
        <p14:creationId xmlns:p14="http://schemas.microsoft.com/office/powerpoint/2010/main" val="211857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664" y="1036552"/>
            <a:ext cx="5481778" cy="994172"/>
          </a:xfrm>
        </p:spPr>
        <p:txBody>
          <a:bodyPr>
            <a:normAutofit/>
          </a:bodyPr>
          <a:lstStyle/>
          <a:p>
            <a:pPr algn="ctr"/>
            <a:r>
              <a:rPr lang="en-US" sz="2100" dirty="0">
                <a:latin typeface="Arial" charset="0"/>
                <a:ea typeface="Arial" charset="0"/>
                <a:cs typeface="Arial" charset="0"/>
              </a:rPr>
              <a:t>Alpha-Go &amp;  Wildlife Survey</a:t>
            </a:r>
          </a:p>
        </p:txBody>
      </p:sp>
      <p:pic>
        <p:nvPicPr>
          <p:cNvPr id="4" name="Picture 3"/>
          <p:cNvPicPr>
            <a:picLocks noChangeAspect="1"/>
          </p:cNvPicPr>
          <p:nvPr/>
        </p:nvPicPr>
        <p:blipFill>
          <a:blip r:embed="rId2"/>
          <a:stretch>
            <a:fillRect/>
          </a:stretch>
        </p:blipFill>
        <p:spPr>
          <a:xfrm>
            <a:off x="909204" y="2030724"/>
            <a:ext cx="4451931" cy="2504211"/>
          </a:xfrm>
          <a:prstGeom prst="rect">
            <a:avLst/>
          </a:prstGeom>
        </p:spPr>
      </p:pic>
      <p:pic>
        <p:nvPicPr>
          <p:cNvPr id="5" name="Picture 4"/>
          <p:cNvPicPr>
            <a:picLocks noChangeAspect="1"/>
          </p:cNvPicPr>
          <p:nvPr/>
        </p:nvPicPr>
        <p:blipFill rotWithShape="1">
          <a:blip r:embed="rId3"/>
          <a:srcRect l="2831" t="2495" r="49142" b="55354"/>
          <a:stretch/>
        </p:blipFill>
        <p:spPr>
          <a:xfrm>
            <a:off x="5798126" y="1851423"/>
            <a:ext cx="2306783" cy="2862814"/>
          </a:xfrm>
          <a:prstGeom prst="rect">
            <a:avLst/>
          </a:prstGeom>
        </p:spPr>
      </p:pic>
      <p:sp>
        <p:nvSpPr>
          <p:cNvPr id="8" name="TextBox 7"/>
          <p:cNvSpPr txBox="1"/>
          <p:nvPr/>
        </p:nvSpPr>
        <p:spPr>
          <a:xfrm>
            <a:off x="7107381" y="4726883"/>
            <a:ext cx="997528" cy="207749"/>
          </a:xfrm>
          <a:prstGeom prst="rect">
            <a:avLst/>
          </a:prstGeom>
          <a:noFill/>
        </p:spPr>
        <p:txBody>
          <a:bodyPr wrap="square" rtlCol="0">
            <a:spAutoFit/>
          </a:bodyPr>
          <a:lstStyle/>
          <a:p>
            <a:r>
              <a:rPr lang="en-US" sz="750" b="0" dirty="0" err="1">
                <a:effectLst/>
              </a:rPr>
              <a:t>Milda</a:t>
            </a:r>
            <a:r>
              <a:rPr lang="en-US" sz="750" b="0" dirty="0">
                <a:effectLst/>
              </a:rPr>
              <a:t> </a:t>
            </a:r>
            <a:r>
              <a:rPr lang="en-US" sz="750" b="0" dirty="0" err="1">
                <a:effectLst/>
              </a:rPr>
              <a:t>et.al</a:t>
            </a:r>
            <a:r>
              <a:rPr lang="en-US" sz="750" b="0" dirty="0">
                <a:effectLst/>
              </a:rPr>
              <a:t>. (2020)</a:t>
            </a:r>
          </a:p>
        </p:txBody>
      </p:sp>
      <p:sp>
        <p:nvSpPr>
          <p:cNvPr id="9" name="Content Placeholder 2"/>
          <p:cNvSpPr>
            <a:spLocks noGrp="1"/>
          </p:cNvSpPr>
          <p:nvPr>
            <p:ph idx="1"/>
          </p:nvPr>
        </p:nvSpPr>
        <p:spPr>
          <a:xfrm>
            <a:off x="763732" y="4934632"/>
            <a:ext cx="7886700" cy="775736"/>
          </a:xfrm>
        </p:spPr>
        <p:txBody>
          <a:bodyPr>
            <a:normAutofit fontScale="92500" lnSpcReduction="10000"/>
          </a:bodyPr>
          <a:lstStyle/>
          <a:p>
            <a:r>
              <a:rPr lang="en-US" dirty="0"/>
              <a:t>Sequential decisions over space</a:t>
            </a:r>
          </a:p>
          <a:p>
            <a:r>
              <a:rPr lang="en-US" dirty="0"/>
              <a:t>Wildlife survey suffers from imperfect detections</a:t>
            </a:r>
          </a:p>
        </p:txBody>
      </p:sp>
    </p:spTree>
    <p:extLst>
      <p:ext uri="{BB962C8B-B14F-4D97-AF65-F5344CB8AC3E}">
        <p14:creationId xmlns:p14="http://schemas.microsoft.com/office/powerpoint/2010/main" val="1562091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9242" y="733686"/>
            <a:ext cx="5626677" cy="994172"/>
          </a:xfrm>
        </p:spPr>
        <p:txBody>
          <a:bodyPr/>
          <a:lstStyle/>
          <a:p>
            <a:r>
              <a:rPr lang="en-US" b="1" dirty="0">
                <a:latin typeface="Arial" charset="0"/>
                <a:ea typeface="Arial" charset="0"/>
                <a:cs typeface="Arial" charset="0"/>
              </a:rPr>
              <a:t>Reinforcement Learning</a:t>
            </a:r>
            <a:endParaRPr lang="en-US" dirty="0"/>
          </a:p>
        </p:txBody>
      </p:sp>
      <p:pic>
        <p:nvPicPr>
          <p:cNvPr id="4" name="Picture 3"/>
          <p:cNvPicPr>
            <a:picLocks noChangeAspect="1"/>
          </p:cNvPicPr>
          <p:nvPr/>
        </p:nvPicPr>
        <p:blipFill>
          <a:blip r:embed="rId2"/>
          <a:stretch>
            <a:fillRect/>
          </a:stretch>
        </p:blipFill>
        <p:spPr>
          <a:xfrm>
            <a:off x="944080" y="2166448"/>
            <a:ext cx="7210924" cy="2781355"/>
          </a:xfrm>
          <a:prstGeom prst="rect">
            <a:avLst/>
          </a:prstGeom>
        </p:spPr>
      </p:pic>
      <p:sp>
        <p:nvSpPr>
          <p:cNvPr id="6" name="Content Placeholder 2"/>
          <p:cNvSpPr>
            <a:spLocks noGrp="1"/>
          </p:cNvSpPr>
          <p:nvPr>
            <p:ph idx="1"/>
          </p:nvPr>
        </p:nvSpPr>
        <p:spPr>
          <a:xfrm>
            <a:off x="749877" y="5558087"/>
            <a:ext cx="7886700" cy="775736"/>
          </a:xfrm>
        </p:spPr>
        <p:txBody>
          <a:bodyPr>
            <a:normAutofit fontScale="92500" lnSpcReduction="10000"/>
          </a:bodyPr>
          <a:lstStyle/>
          <a:p>
            <a:r>
              <a:rPr lang="en-US" dirty="0"/>
              <a:t>Offline training</a:t>
            </a:r>
          </a:p>
          <a:p>
            <a:r>
              <a:rPr lang="en-US" dirty="0"/>
              <a:t>Online play (often involves predictive modelling)</a:t>
            </a:r>
          </a:p>
        </p:txBody>
      </p:sp>
    </p:spTree>
    <p:extLst>
      <p:ext uri="{BB962C8B-B14F-4D97-AF65-F5344CB8AC3E}">
        <p14:creationId xmlns:p14="http://schemas.microsoft.com/office/powerpoint/2010/main" val="147602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1111090"/>
            <a:ext cx="8851900" cy="5511800"/>
          </a:xfrm>
          <a:prstGeom prst="rect">
            <a:avLst/>
          </a:prstGeom>
        </p:spPr>
      </p:pic>
      <p:sp>
        <p:nvSpPr>
          <p:cNvPr id="156" name="Rectangle 155">
            <a:extLst>
              <a:ext uri="{FF2B5EF4-FFF2-40B4-BE49-F238E27FC236}">
                <a16:creationId xmlns:a16="http://schemas.microsoft.com/office/drawing/2014/main" id="{173CC53C-C2A4-8143-A10F-8DFD7C1BFDA5}"/>
              </a:ext>
            </a:extLst>
          </p:cNvPr>
          <p:cNvSpPr/>
          <p:nvPr/>
        </p:nvSpPr>
        <p:spPr>
          <a:xfrm>
            <a:off x="7305595" y="6469001"/>
            <a:ext cx="1338944" cy="246221"/>
          </a:xfrm>
          <a:prstGeom prst="rect">
            <a:avLst/>
          </a:prstGeom>
          <a:effectLst/>
        </p:spPr>
        <p:txBody>
          <a:bodyPr wrap="square">
            <a:spAutoFit/>
          </a:bodyPr>
          <a:lstStyle/>
          <a:p>
            <a:r>
              <a:rPr lang="en-US" sz="1000" b="0" dirty="0">
                <a:effectLst/>
              </a:rPr>
              <a:t>Wang et. al. (2023)</a:t>
            </a:r>
            <a:endParaRPr lang="en-US" sz="1000" b="0" dirty="0">
              <a:solidFill>
                <a:srgbClr val="0070C0"/>
              </a:solidFill>
              <a:effectLst/>
            </a:endParaRPr>
          </a:p>
        </p:txBody>
      </p:sp>
    </p:spTree>
    <p:extLst>
      <p:ext uri="{BB962C8B-B14F-4D97-AF65-F5344CB8AC3E}">
        <p14:creationId xmlns:p14="http://schemas.microsoft.com/office/powerpoint/2010/main" val="622979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Predictions of COVID-19 Dynamics in the US</a:t>
            </a:r>
          </a:p>
        </p:txBody>
      </p:sp>
      <p:sp>
        <p:nvSpPr>
          <p:cNvPr id="6" name="Title 2"/>
          <p:cNvSpPr txBox="1">
            <a:spLocks/>
          </p:cNvSpPr>
          <p:nvPr/>
        </p:nvSpPr>
        <p:spPr>
          <a:xfrm>
            <a:off x="443034" y="5892937"/>
            <a:ext cx="7500665" cy="64807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a:lstStyle>
          <a:p>
            <a:pPr fontAlgn="auto">
              <a:spcAft>
                <a:spcPts val="0"/>
              </a:spcAft>
            </a:pPr>
            <a:r>
              <a:rPr lang="en-US" sz="1800" b="0" dirty="0">
                <a:effectLst/>
              </a:rPr>
              <a:t>Why do we need predictive models?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333500"/>
            <a:ext cx="8636000" cy="4178300"/>
          </a:xfrm>
          <a:prstGeom prst="rect">
            <a:avLst/>
          </a:prstGeom>
        </p:spPr>
      </p:pic>
    </p:spTree>
    <p:extLst>
      <p:ext uri="{BB962C8B-B14F-4D97-AF65-F5344CB8AC3E}">
        <p14:creationId xmlns:p14="http://schemas.microsoft.com/office/powerpoint/2010/main" val="316190119"/>
      </p:ext>
    </p:extLst>
  </p:cSld>
  <p:clrMapOvr>
    <a:masterClrMapping/>
  </p:clrMapOvr>
</p:sld>
</file>

<file path=ppt/theme/theme1.xml><?xml version="1.0" encoding="utf-8"?>
<a:theme xmlns:a="http://schemas.openxmlformats.org/drawingml/2006/main" name="QSB Theme -Final- July 20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19062</TotalTime>
  <Pages>35</Pages>
  <Words>1432</Words>
  <Application>Microsoft Macintosh PowerPoint</Application>
  <PresentationFormat>Letter Paper (8.5x11 in)</PresentationFormat>
  <Paragraphs>197</Paragraphs>
  <Slides>40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Independent</vt:lpstr>
      <vt:lpstr>Arial</vt:lpstr>
      <vt:lpstr>Calibri</vt:lpstr>
      <vt:lpstr>Cambria Math</vt:lpstr>
      <vt:lpstr>Georgia</vt:lpstr>
      <vt:lpstr>Times New Roman</vt:lpstr>
      <vt:lpstr>QSB Theme -Final- July 2011</vt:lpstr>
      <vt:lpstr>MMA 867 Predictive Modeling  Introduction</vt:lpstr>
      <vt:lpstr>Analytics:  Descriptive versus Predictive versus Prescriptive</vt:lpstr>
      <vt:lpstr>PowerPoint Presentation</vt:lpstr>
      <vt:lpstr>PowerPoint Presentation</vt:lpstr>
      <vt:lpstr>ChatGPT</vt:lpstr>
      <vt:lpstr>Alpha-Go &amp;  Wildlife Survey</vt:lpstr>
      <vt:lpstr>Reinforcement Learning</vt:lpstr>
      <vt:lpstr>PowerPoint Presentation</vt:lpstr>
      <vt:lpstr>Predictions of COVID-19 Dynamics in the US</vt:lpstr>
      <vt:lpstr>Youyang Gu Model</vt:lpstr>
      <vt:lpstr>Youyang Gu Model: “SEIR + Machine Learning”</vt:lpstr>
      <vt:lpstr>Predictive Model</vt:lpstr>
      <vt:lpstr>PowerPoint Presentation</vt:lpstr>
      <vt:lpstr>Predictive Model</vt:lpstr>
      <vt:lpstr>Some Statistical Predictive Models</vt:lpstr>
      <vt:lpstr>Course Administration</vt:lpstr>
      <vt:lpstr>E-Textbook: James et. al. (Python version)</vt:lpstr>
      <vt:lpstr>Learning Objectives of Regression (Session 1)</vt:lpstr>
      <vt:lpstr>Learning Objectives of Regression (Session 2)</vt:lpstr>
      <vt:lpstr>Module 1: Model Selection &amp; Assessment</vt:lpstr>
      <vt:lpstr>Model Selection: Which Model is Better?</vt:lpstr>
      <vt:lpstr>PowerPoint Presentation</vt:lpstr>
      <vt:lpstr>Model Selection</vt:lpstr>
      <vt:lpstr>PowerPoint Presentation</vt:lpstr>
      <vt:lpstr>Model Assessment: Training/Validation/Testing</vt:lpstr>
      <vt:lpstr>Mean Squared Error (MSE)</vt:lpstr>
      <vt:lpstr>Bias and Variance</vt:lpstr>
      <vt:lpstr>Bias and Variance Trade-off</vt:lpstr>
      <vt:lpstr>Module 2: Data Transformation</vt:lpstr>
      <vt:lpstr>Key assumptions of linear regression</vt:lpstr>
      <vt:lpstr>Log transform</vt:lpstr>
      <vt:lpstr>Python Example:</vt:lpstr>
      <vt:lpstr>Data Transformation</vt:lpstr>
      <vt:lpstr>Nonlinear Models</vt:lpstr>
      <vt:lpstr>Nonlinear Models</vt:lpstr>
      <vt:lpstr>Intrinsically Nonlinear Models</vt:lpstr>
      <vt:lpstr>Group Discussion #1 </vt:lpstr>
      <vt:lpstr>Conceptual Questions</vt:lpstr>
      <vt:lpstr>PowerPoint Presentation</vt:lpstr>
      <vt:lpstr>Python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867 Introduction ANOVA and Multivariate Statistics</dc:title>
  <dc:subject>Multiple Regression</dc:subject>
  <dc:creator>Jeff McGill</dc:creator>
  <cp:lastModifiedBy>Jue Wang</cp:lastModifiedBy>
  <cp:revision>1840</cp:revision>
  <cp:lastPrinted>2019-08-14T13:03:50Z</cp:lastPrinted>
  <dcterms:created xsi:type="dcterms:W3CDTF">1995-01-19T14:20:42Z</dcterms:created>
  <dcterms:modified xsi:type="dcterms:W3CDTF">2024-07-25T15:35:01Z</dcterms:modified>
</cp:coreProperties>
</file>